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59994"/>
            <a:ext cx="7556421" cy="1860233"/>
          </a:xfrm>
          <a:prstGeom prst="rect">
            <a:avLst/>
          </a:prstGeom>
          <a:noFill/>
          <a:ln/>
        </p:spPr>
        <p:txBody>
          <a:bodyPr wrap="square" lIns="0" tIns="0" rIns="0" bIns="0" rtlCol="0" anchor="t"/>
          <a:lstStyle/>
          <a:p>
            <a:pPr algn="ctr"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DSPy for AI: A Revolutionary Framework for Modern LLM Programming</a:t>
            </a:r>
            <a:endParaRPr lang="en-US" sz="3900" dirty="0"/>
          </a:p>
        </p:txBody>
      </p:sp>
      <p:sp>
        <p:nvSpPr>
          <p:cNvPr id="4" name="Text 1"/>
          <p:cNvSpPr/>
          <p:nvPr/>
        </p:nvSpPr>
        <p:spPr>
          <a:xfrm>
            <a:off x="6280190" y="401788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In the rapidly evolving landscape of artificial intelligence, DSPy emerges as a groundbreaking framework that transforms how we build and deploy Large Language Model (LLM) applications. This presentation will take you on a comprehensive journey through DSPy's innovative approach to AI programming.</a:t>
            </a:r>
            <a:endParaRPr lang="en-US" sz="1550" dirty="0"/>
          </a:p>
        </p:txBody>
      </p:sp>
      <p:sp>
        <p:nvSpPr>
          <p:cNvPr id="5" name="Text 2"/>
          <p:cNvSpPr/>
          <p:nvPr/>
        </p:nvSpPr>
        <p:spPr>
          <a:xfrm>
            <a:off x="6280190" y="551128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                                                                                               </a:t>
            </a:r>
            <a:endParaRPr lang="en-US" sz="1550" dirty="0"/>
          </a:p>
        </p:txBody>
      </p:sp>
      <p:sp>
        <p:nvSpPr>
          <p:cNvPr id="6" name="Text 3"/>
          <p:cNvSpPr/>
          <p:nvPr/>
        </p:nvSpPr>
        <p:spPr>
          <a:xfrm>
            <a:off x="6280190" y="605206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Author- TANUJKUMAR</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09337" y="281464"/>
            <a:ext cx="4663678" cy="319802"/>
          </a:xfrm>
          <a:prstGeom prst="rect">
            <a:avLst/>
          </a:prstGeom>
          <a:noFill/>
          <a:ln/>
        </p:spPr>
        <p:txBody>
          <a:bodyPr wrap="none" lIns="0" tIns="0" rIns="0" bIns="0" rtlCol="0" anchor="t"/>
          <a:lstStyle/>
          <a:p>
            <a:pPr algn="l" indent="0" marL="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Getting Started: Your Learning Journey</a:t>
            </a:r>
            <a:endParaRPr lang="en-US" sz="2000" dirty="0"/>
          </a:p>
        </p:txBody>
      </p:sp>
      <p:sp>
        <p:nvSpPr>
          <p:cNvPr id="3" name="Text 1"/>
          <p:cNvSpPr/>
          <p:nvPr/>
        </p:nvSpPr>
        <p:spPr>
          <a:xfrm>
            <a:off x="409337" y="857012"/>
            <a:ext cx="2119670" cy="191929"/>
          </a:xfrm>
          <a:prstGeom prst="rect">
            <a:avLst/>
          </a:prstGeom>
          <a:noFill/>
          <a:ln/>
        </p:spPr>
        <p:txBody>
          <a:bodyPr wrap="none" lIns="0" tIns="0" rIns="0" bIns="0" rtlCol="0" anchor="t"/>
          <a:lstStyle/>
          <a:p>
            <a:pPr algn="l" indent="0" marL="0">
              <a:lnSpc>
                <a:spcPts val="1500"/>
              </a:lnSpc>
              <a:buNone/>
            </a:pPr>
            <a:r>
              <a:rPr lang="en-US" sz="1200" dirty="0">
                <a:solidFill>
                  <a:srgbClr val="161613"/>
                </a:solidFill>
                <a:latin typeface="DM Sans Medium" pitchFamily="34" charset="0"/>
                <a:ea typeface="DM Sans Medium" pitchFamily="34" charset="-122"/>
                <a:cs typeface="DM Sans Medium" pitchFamily="34" charset="-120"/>
              </a:rPr>
              <a:t>Recommended Learning Path</a:t>
            </a:r>
            <a:endParaRPr lang="en-US" sz="1200" dirty="0"/>
          </a:p>
        </p:txBody>
      </p:sp>
      <p:pic>
        <p:nvPicPr>
          <p:cNvPr id="4" name="Image 0" descr="preencoded.png">    </p:cNvPr>
          <p:cNvPicPr>
            <a:picLocks noChangeAspect="1"/>
          </p:cNvPicPr>
          <p:nvPr/>
        </p:nvPicPr>
        <p:blipFill>
          <a:blip r:embed="rId1"/>
          <a:stretch>
            <a:fillRect/>
          </a:stretch>
        </p:blipFill>
        <p:spPr>
          <a:xfrm>
            <a:off x="409337" y="1164074"/>
            <a:ext cx="307062" cy="1143000"/>
          </a:xfrm>
          <a:prstGeom prst="rect">
            <a:avLst/>
          </a:prstGeom>
        </p:spPr>
      </p:pic>
      <p:sp>
        <p:nvSpPr>
          <p:cNvPr id="5" name="Text 2"/>
          <p:cNvSpPr/>
          <p:nvPr/>
        </p:nvSpPr>
        <p:spPr>
          <a:xfrm>
            <a:off x="818674" y="1266349"/>
            <a:ext cx="1279446" cy="159901"/>
          </a:xfrm>
          <a:prstGeom prst="rect">
            <a:avLst/>
          </a:prstGeom>
          <a:noFill/>
          <a:ln/>
        </p:spPr>
        <p:txBody>
          <a:bodyPr wrap="none" lIns="0" tIns="0" rIns="0" bIns="0" rtlCol="0" anchor="t"/>
          <a:lstStyle/>
          <a:p>
            <a:pPr algn="l" indent="0" marL="0">
              <a:lnSpc>
                <a:spcPts val="1250"/>
              </a:lnSpc>
              <a:buNone/>
            </a:pPr>
            <a:r>
              <a:rPr lang="en-US" sz="1000" dirty="0">
                <a:solidFill>
                  <a:srgbClr val="161613"/>
                </a:solidFill>
                <a:latin typeface="DM Sans Medium" pitchFamily="34" charset="0"/>
                <a:ea typeface="DM Sans Medium" pitchFamily="34" charset="-122"/>
                <a:cs typeface="DM Sans Medium" pitchFamily="34" charset="-120"/>
              </a:rPr>
              <a:t>Foundation Setup</a:t>
            </a:r>
            <a:endParaRPr lang="en-US" sz="1000" dirty="0"/>
          </a:p>
        </p:txBody>
      </p:sp>
      <p:sp>
        <p:nvSpPr>
          <p:cNvPr id="6" name="Text 3"/>
          <p:cNvSpPr/>
          <p:nvPr/>
        </p:nvSpPr>
        <p:spPr>
          <a:xfrm>
            <a:off x="818674" y="1528524"/>
            <a:ext cx="6371749" cy="163830"/>
          </a:xfrm>
          <a:prstGeom prst="rect">
            <a:avLst/>
          </a:prstGeom>
          <a:noFill/>
          <a:ln/>
        </p:spPr>
        <p:txBody>
          <a:bodyPr wrap="none" lIns="0" tIns="0" rIns="0" bIns="0" rtlCol="0" anchor="t"/>
          <a:lstStyle/>
          <a:p>
            <a:pPr algn="l" indent="0" marL="0">
              <a:lnSpc>
                <a:spcPts val="1250"/>
              </a:lnSpc>
              <a:buNone/>
            </a:pPr>
            <a:r>
              <a:rPr lang="en-US" sz="800" dirty="0">
                <a:solidFill>
                  <a:srgbClr val="161613"/>
                </a:solidFill>
                <a:latin typeface="Inter" pitchFamily="34" charset="0"/>
                <a:ea typeface="Inter" pitchFamily="34" charset="-122"/>
                <a:cs typeface="Inter" pitchFamily="34" charset="-120"/>
              </a:rPr>
              <a:t>Install DSPy, configure your LLM backend (OpenAI, Anthropic, or local models), and run your first simple signature.</a:t>
            </a:r>
            <a:endParaRPr lang="en-US" sz="800" dirty="0"/>
          </a:p>
        </p:txBody>
      </p:sp>
      <p:pic>
        <p:nvPicPr>
          <p:cNvPr id="7" name="Image 1" descr="preencoded.png">    </p:cNvPr>
          <p:cNvPicPr>
            <a:picLocks noChangeAspect="1"/>
          </p:cNvPicPr>
          <p:nvPr/>
        </p:nvPicPr>
        <p:blipFill>
          <a:blip r:embed="rId2"/>
          <a:stretch>
            <a:fillRect/>
          </a:stretch>
        </p:blipFill>
        <p:spPr>
          <a:xfrm>
            <a:off x="562808" y="1896904"/>
            <a:ext cx="307062" cy="1143000"/>
          </a:xfrm>
          <a:prstGeom prst="rect">
            <a:avLst/>
          </a:prstGeom>
        </p:spPr>
      </p:pic>
      <p:sp>
        <p:nvSpPr>
          <p:cNvPr id="8" name="Text 4"/>
          <p:cNvSpPr/>
          <p:nvPr/>
        </p:nvSpPr>
        <p:spPr>
          <a:xfrm>
            <a:off x="972145" y="1999178"/>
            <a:ext cx="1279446" cy="159901"/>
          </a:xfrm>
          <a:prstGeom prst="rect">
            <a:avLst/>
          </a:prstGeom>
          <a:noFill/>
          <a:ln/>
        </p:spPr>
        <p:txBody>
          <a:bodyPr wrap="none" lIns="0" tIns="0" rIns="0" bIns="0" rtlCol="0" anchor="t"/>
          <a:lstStyle/>
          <a:p>
            <a:pPr algn="l" indent="0" marL="0">
              <a:lnSpc>
                <a:spcPts val="1250"/>
              </a:lnSpc>
              <a:buNone/>
            </a:pPr>
            <a:r>
              <a:rPr lang="en-US" sz="1000" dirty="0">
                <a:solidFill>
                  <a:srgbClr val="161613"/>
                </a:solidFill>
                <a:latin typeface="DM Sans Medium" pitchFamily="34" charset="0"/>
                <a:ea typeface="DM Sans Medium" pitchFamily="34" charset="-122"/>
                <a:cs typeface="DM Sans Medium" pitchFamily="34" charset="-120"/>
              </a:rPr>
              <a:t>Core Concepts</a:t>
            </a:r>
            <a:endParaRPr lang="en-US" sz="1000" dirty="0"/>
          </a:p>
        </p:txBody>
      </p:sp>
      <p:sp>
        <p:nvSpPr>
          <p:cNvPr id="9" name="Text 5"/>
          <p:cNvSpPr/>
          <p:nvPr/>
        </p:nvSpPr>
        <p:spPr>
          <a:xfrm>
            <a:off x="972145" y="2261354"/>
            <a:ext cx="6218277" cy="163830"/>
          </a:xfrm>
          <a:prstGeom prst="rect">
            <a:avLst/>
          </a:prstGeom>
          <a:noFill/>
          <a:ln/>
        </p:spPr>
        <p:txBody>
          <a:bodyPr wrap="none" lIns="0" tIns="0" rIns="0" bIns="0" rtlCol="0" anchor="t"/>
          <a:lstStyle/>
          <a:p>
            <a:pPr algn="l" indent="0" marL="0">
              <a:lnSpc>
                <a:spcPts val="1250"/>
              </a:lnSpc>
              <a:buNone/>
            </a:pPr>
            <a:r>
              <a:rPr lang="en-US" sz="800" dirty="0">
                <a:solidFill>
                  <a:srgbClr val="161613"/>
                </a:solidFill>
                <a:latin typeface="Inter" pitchFamily="34" charset="0"/>
                <a:ea typeface="Inter" pitchFamily="34" charset="-122"/>
                <a:cs typeface="Inter" pitchFamily="34" charset="-120"/>
              </a:rPr>
              <a:t>Master Signatures and basic modules like Predict and ChainOfThought through hands-on tutorials.</a:t>
            </a:r>
            <a:endParaRPr lang="en-US" sz="800" dirty="0"/>
          </a:p>
        </p:txBody>
      </p:sp>
      <p:pic>
        <p:nvPicPr>
          <p:cNvPr id="10" name="Image 2" descr="preencoded.png">    </p:cNvPr>
          <p:cNvPicPr>
            <a:picLocks noChangeAspect="1"/>
          </p:cNvPicPr>
          <p:nvPr/>
        </p:nvPicPr>
        <p:blipFill>
          <a:blip r:embed="rId3"/>
          <a:stretch>
            <a:fillRect/>
          </a:stretch>
        </p:blipFill>
        <p:spPr>
          <a:xfrm>
            <a:off x="716399" y="2629733"/>
            <a:ext cx="307062" cy="1143000"/>
          </a:xfrm>
          <a:prstGeom prst="rect">
            <a:avLst/>
          </a:prstGeom>
        </p:spPr>
      </p:pic>
      <p:sp>
        <p:nvSpPr>
          <p:cNvPr id="11" name="Text 6"/>
          <p:cNvSpPr/>
          <p:nvPr/>
        </p:nvSpPr>
        <p:spPr>
          <a:xfrm>
            <a:off x="1125736" y="2732008"/>
            <a:ext cx="1279446" cy="159901"/>
          </a:xfrm>
          <a:prstGeom prst="rect">
            <a:avLst/>
          </a:prstGeom>
          <a:noFill/>
          <a:ln/>
        </p:spPr>
        <p:txBody>
          <a:bodyPr wrap="none" lIns="0" tIns="0" rIns="0" bIns="0" rtlCol="0" anchor="t"/>
          <a:lstStyle/>
          <a:p>
            <a:pPr algn="l" indent="0" marL="0">
              <a:lnSpc>
                <a:spcPts val="1250"/>
              </a:lnSpc>
              <a:buNone/>
            </a:pPr>
            <a:r>
              <a:rPr lang="en-US" sz="1000" dirty="0">
                <a:solidFill>
                  <a:srgbClr val="161613"/>
                </a:solidFill>
                <a:latin typeface="DM Sans Medium" pitchFamily="34" charset="0"/>
                <a:ea typeface="DM Sans Medium" pitchFamily="34" charset="-122"/>
                <a:cs typeface="DM Sans Medium" pitchFamily="34" charset="-120"/>
              </a:rPr>
              <a:t>Advanced Modules</a:t>
            </a:r>
            <a:endParaRPr lang="en-US" sz="1000" dirty="0"/>
          </a:p>
        </p:txBody>
      </p:sp>
      <p:sp>
        <p:nvSpPr>
          <p:cNvPr id="12" name="Text 7"/>
          <p:cNvSpPr/>
          <p:nvPr/>
        </p:nvSpPr>
        <p:spPr>
          <a:xfrm>
            <a:off x="1125736" y="2994184"/>
            <a:ext cx="6064687" cy="163830"/>
          </a:xfrm>
          <a:prstGeom prst="rect">
            <a:avLst/>
          </a:prstGeom>
          <a:noFill/>
          <a:ln/>
        </p:spPr>
        <p:txBody>
          <a:bodyPr wrap="none" lIns="0" tIns="0" rIns="0" bIns="0" rtlCol="0" anchor="t"/>
          <a:lstStyle/>
          <a:p>
            <a:pPr algn="l" indent="0" marL="0">
              <a:lnSpc>
                <a:spcPts val="1250"/>
              </a:lnSpc>
              <a:buNone/>
            </a:pPr>
            <a:r>
              <a:rPr lang="en-US" sz="800" dirty="0">
                <a:solidFill>
                  <a:srgbClr val="161613"/>
                </a:solidFill>
                <a:latin typeface="Inter" pitchFamily="34" charset="0"/>
                <a:ea typeface="Inter" pitchFamily="34" charset="-122"/>
                <a:cs typeface="Inter" pitchFamily="34" charset="-120"/>
              </a:rPr>
              <a:t>Explore ReAct for agents, ProgramOfThought for code generation, and multi-chain reasoning patterns.</a:t>
            </a:r>
            <a:endParaRPr lang="en-US" sz="800" dirty="0"/>
          </a:p>
        </p:txBody>
      </p:sp>
      <p:pic>
        <p:nvPicPr>
          <p:cNvPr id="13" name="Image 3" descr="preencoded.png">    </p:cNvPr>
          <p:cNvPicPr>
            <a:picLocks noChangeAspect="1"/>
          </p:cNvPicPr>
          <p:nvPr/>
        </p:nvPicPr>
        <p:blipFill>
          <a:blip r:embed="rId4"/>
          <a:stretch>
            <a:fillRect/>
          </a:stretch>
        </p:blipFill>
        <p:spPr>
          <a:xfrm>
            <a:off x="869871" y="3362563"/>
            <a:ext cx="307062" cy="1143000"/>
          </a:xfrm>
          <a:prstGeom prst="rect">
            <a:avLst/>
          </a:prstGeom>
        </p:spPr>
      </p:pic>
      <p:sp>
        <p:nvSpPr>
          <p:cNvPr id="14" name="Text 8"/>
          <p:cNvSpPr/>
          <p:nvPr/>
        </p:nvSpPr>
        <p:spPr>
          <a:xfrm>
            <a:off x="1279208" y="3464838"/>
            <a:ext cx="1279446" cy="159901"/>
          </a:xfrm>
          <a:prstGeom prst="rect">
            <a:avLst/>
          </a:prstGeom>
          <a:noFill/>
          <a:ln/>
        </p:spPr>
        <p:txBody>
          <a:bodyPr wrap="none" lIns="0" tIns="0" rIns="0" bIns="0" rtlCol="0" anchor="t"/>
          <a:lstStyle/>
          <a:p>
            <a:pPr algn="l" indent="0" marL="0">
              <a:lnSpc>
                <a:spcPts val="1250"/>
              </a:lnSpc>
              <a:buNone/>
            </a:pPr>
            <a:r>
              <a:rPr lang="en-US" sz="1000" dirty="0">
                <a:solidFill>
                  <a:srgbClr val="161613"/>
                </a:solidFill>
                <a:latin typeface="DM Sans Medium" pitchFamily="34" charset="0"/>
                <a:ea typeface="DM Sans Medium" pitchFamily="34" charset="-122"/>
                <a:cs typeface="DM Sans Medium" pitchFamily="34" charset="-120"/>
              </a:rPr>
              <a:t>Optimization</a:t>
            </a:r>
            <a:endParaRPr lang="en-US" sz="1000" dirty="0"/>
          </a:p>
        </p:txBody>
      </p:sp>
      <p:sp>
        <p:nvSpPr>
          <p:cNvPr id="15" name="Text 9"/>
          <p:cNvSpPr/>
          <p:nvPr/>
        </p:nvSpPr>
        <p:spPr>
          <a:xfrm>
            <a:off x="1279208" y="3727013"/>
            <a:ext cx="5911215" cy="163830"/>
          </a:xfrm>
          <a:prstGeom prst="rect">
            <a:avLst/>
          </a:prstGeom>
          <a:noFill/>
          <a:ln/>
        </p:spPr>
        <p:txBody>
          <a:bodyPr wrap="none" lIns="0" tIns="0" rIns="0" bIns="0" rtlCol="0" anchor="t"/>
          <a:lstStyle/>
          <a:p>
            <a:pPr algn="l" indent="0" marL="0">
              <a:lnSpc>
                <a:spcPts val="1250"/>
              </a:lnSpc>
              <a:buNone/>
            </a:pPr>
            <a:r>
              <a:rPr lang="en-US" sz="800" dirty="0">
                <a:solidFill>
                  <a:srgbClr val="161613"/>
                </a:solidFill>
                <a:latin typeface="Inter" pitchFamily="34" charset="0"/>
                <a:ea typeface="Inter" pitchFamily="34" charset="-122"/>
                <a:cs typeface="Inter" pitchFamily="34" charset="-120"/>
              </a:rPr>
              <a:t>Learn to use optimizers like BootstrapFewShot to automatically improve your pipelines.</a:t>
            </a:r>
            <a:endParaRPr lang="en-US" sz="800" dirty="0"/>
          </a:p>
        </p:txBody>
      </p:sp>
      <p:pic>
        <p:nvPicPr>
          <p:cNvPr id="16" name="Image 4" descr="preencoded.png">    </p:cNvPr>
          <p:cNvPicPr>
            <a:picLocks noChangeAspect="1"/>
          </p:cNvPicPr>
          <p:nvPr/>
        </p:nvPicPr>
        <p:blipFill>
          <a:blip r:embed="rId5"/>
          <a:stretch>
            <a:fillRect/>
          </a:stretch>
        </p:blipFill>
        <p:spPr>
          <a:xfrm>
            <a:off x="716399" y="4095393"/>
            <a:ext cx="307062" cy="1143000"/>
          </a:xfrm>
          <a:prstGeom prst="rect">
            <a:avLst/>
          </a:prstGeom>
        </p:spPr>
      </p:pic>
      <p:sp>
        <p:nvSpPr>
          <p:cNvPr id="17" name="Text 10"/>
          <p:cNvSpPr/>
          <p:nvPr/>
        </p:nvSpPr>
        <p:spPr>
          <a:xfrm>
            <a:off x="1125736" y="4197668"/>
            <a:ext cx="1432084" cy="159901"/>
          </a:xfrm>
          <a:prstGeom prst="rect">
            <a:avLst/>
          </a:prstGeom>
          <a:noFill/>
          <a:ln/>
        </p:spPr>
        <p:txBody>
          <a:bodyPr wrap="none" lIns="0" tIns="0" rIns="0" bIns="0" rtlCol="0" anchor="t"/>
          <a:lstStyle/>
          <a:p>
            <a:pPr algn="l" indent="0" marL="0">
              <a:lnSpc>
                <a:spcPts val="1250"/>
              </a:lnSpc>
              <a:buNone/>
            </a:pPr>
            <a:r>
              <a:rPr lang="en-US" sz="1000" dirty="0">
                <a:solidFill>
                  <a:srgbClr val="161613"/>
                </a:solidFill>
                <a:latin typeface="DM Sans Medium" pitchFamily="34" charset="0"/>
                <a:ea typeface="DM Sans Medium" pitchFamily="34" charset="-122"/>
                <a:cs typeface="DM Sans Medium" pitchFamily="34" charset="-120"/>
              </a:rPr>
              <a:t>Production Deployment</a:t>
            </a:r>
            <a:endParaRPr lang="en-US" sz="1000" dirty="0"/>
          </a:p>
        </p:txBody>
      </p:sp>
      <p:sp>
        <p:nvSpPr>
          <p:cNvPr id="18" name="Text 11"/>
          <p:cNvSpPr/>
          <p:nvPr/>
        </p:nvSpPr>
        <p:spPr>
          <a:xfrm>
            <a:off x="1125736" y="4459843"/>
            <a:ext cx="6064687" cy="163830"/>
          </a:xfrm>
          <a:prstGeom prst="rect">
            <a:avLst/>
          </a:prstGeom>
          <a:noFill/>
          <a:ln/>
        </p:spPr>
        <p:txBody>
          <a:bodyPr wrap="none" lIns="0" tIns="0" rIns="0" bIns="0" rtlCol="0" anchor="t"/>
          <a:lstStyle/>
          <a:p>
            <a:pPr algn="l" indent="0" marL="0">
              <a:lnSpc>
                <a:spcPts val="1250"/>
              </a:lnSpc>
              <a:buNone/>
            </a:pPr>
            <a:r>
              <a:rPr lang="en-US" sz="800" dirty="0">
                <a:solidFill>
                  <a:srgbClr val="161613"/>
                </a:solidFill>
                <a:latin typeface="Inter" pitchFamily="34" charset="0"/>
                <a:ea typeface="Inter" pitchFamily="34" charset="-122"/>
                <a:cs typeface="Inter" pitchFamily="34" charset="-120"/>
              </a:rPr>
              <a:t>Build complete applications with validation, monitoring, and scaling considerations.</a:t>
            </a:r>
            <a:endParaRPr lang="en-US" sz="800" dirty="0"/>
          </a:p>
        </p:txBody>
      </p:sp>
      <p:sp>
        <p:nvSpPr>
          <p:cNvPr id="19" name="Text 12"/>
          <p:cNvSpPr/>
          <p:nvPr/>
        </p:nvSpPr>
        <p:spPr>
          <a:xfrm>
            <a:off x="7447598" y="857012"/>
            <a:ext cx="1708071" cy="191929"/>
          </a:xfrm>
          <a:prstGeom prst="rect">
            <a:avLst/>
          </a:prstGeom>
          <a:noFill/>
          <a:ln/>
        </p:spPr>
        <p:txBody>
          <a:bodyPr wrap="none" lIns="0" tIns="0" rIns="0" bIns="0" rtlCol="0" anchor="t"/>
          <a:lstStyle/>
          <a:p>
            <a:pPr algn="l" indent="0" marL="0">
              <a:lnSpc>
                <a:spcPts val="1500"/>
              </a:lnSpc>
              <a:buNone/>
            </a:pPr>
            <a:r>
              <a:rPr lang="en-US" sz="1200" dirty="0">
                <a:solidFill>
                  <a:srgbClr val="161613"/>
                </a:solidFill>
                <a:latin typeface="DM Sans Medium" pitchFamily="34" charset="0"/>
                <a:ea typeface="DM Sans Medium" pitchFamily="34" charset="-122"/>
                <a:cs typeface="DM Sans Medium" pitchFamily="34" charset="-120"/>
              </a:rPr>
              <a:t>Key Learning Resources</a:t>
            </a:r>
            <a:endParaRPr lang="en-US" sz="1200" dirty="0"/>
          </a:p>
        </p:txBody>
      </p:sp>
      <p:sp>
        <p:nvSpPr>
          <p:cNvPr id="20" name="Text 13"/>
          <p:cNvSpPr/>
          <p:nvPr/>
        </p:nvSpPr>
        <p:spPr>
          <a:xfrm>
            <a:off x="7447598" y="1151215"/>
            <a:ext cx="6781086" cy="163830"/>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161613"/>
                </a:solidFill>
                <a:latin typeface="Inter" pitchFamily="34" charset="0"/>
                <a:ea typeface="Inter" pitchFamily="34" charset="-122"/>
                <a:cs typeface="Inter" pitchFamily="34" charset="-120"/>
              </a:rPr>
              <a:t>Official DSPy Documentation:</a:t>
            </a:r>
            <a:pPr algn="l" indent="0" marL="0">
              <a:lnSpc>
                <a:spcPts val="1250"/>
              </a:lnSpc>
              <a:buNone/>
            </a:pPr>
            <a:r>
              <a:rPr lang="en-US" sz="800" dirty="0">
                <a:solidFill>
                  <a:srgbClr val="161613"/>
                </a:solidFill>
                <a:latin typeface="Inter" pitchFamily="34" charset="0"/>
                <a:ea typeface="Inter" pitchFamily="34" charset="-122"/>
                <a:cs typeface="Inter" pitchFamily="34" charset="-120"/>
              </a:rPr>
              <a:t> Comprehensive tutorials and API reference</a:t>
            </a:r>
            <a:endParaRPr lang="en-US" sz="800" dirty="0"/>
          </a:p>
        </p:txBody>
      </p:sp>
      <p:sp>
        <p:nvSpPr>
          <p:cNvPr id="21" name="Text 14"/>
          <p:cNvSpPr/>
          <p:nvPr/>
        </p:nvSpPr>
        <p:spPr>
          <a:xfrm>
            <a:off x="7447598" y="1350764"/>
            <a:ext cx="6781086" cy="163830"/>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161613"/>
                </a:solidFill>
                <a:latin typeface="Inter" pitchFamily="34" charset="0"/>
                <a:ea typeface="Inter" pitchFamily="34" charset="-122"/>
                <a:cs typeface="Inter" pitchFamily="34" charset="-120"/>
              </a:rPr>
              <a:t>DeepLearning.AI Course:</a:t>
            </a:r>
            <a:pPr algn="l" indent="0" marL="0">
              <a:lnSpc>
                <a:spcPts val="1250"/>
              </a:lnSpc>
              <a:buNone/>
            </a:pPr>
            <a:r>
              <a:rPr lang="en-US" sz="800" dirty="0">
                <a:solidFill>
                  <a:srgbClr val="161613"/>
                </a:solidFill>
                <a:latin typeface="Inter" pitchFamily="34" charset="0"/>
                <a:ea typeface="Inter" pitchFamily="34" charset="-122"/>
                <a:cs typeface="Inter" pitchFamily="34" charset="-120"/>
              </a:rPr>
              <a:t> "DSPy: Build and Optimize Agentic Apps" (50-minute free course)</a:t>
            </a:r>
            <a:endParaRPr lang="en-US" sz="800" dirty="0"/>
          </a:p>
        </p:txBody>
      </p:sp>
      <p:sp>
        <p:nvSpPr>
          <p:cNvPr id="22" name="Text 15"/>
          <p:cNvSpPr/>
          <p:nvPr/>
        </p:nvSpPr>
        <p:spPr>
          <a:xfrm>
            <a:off x="7447598" y="1550313"/>
            <a:ext cx="6781086" cy="163830"/>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161613"/>
                </a:solidFill>
                <a:latin typeface="Inter" pitchFamily="34" charset="0"/>
                <a:ea typeface="Inter" pitchFamily="34" charset="-122"/>
                <a:cs typeface="Inter" pitchFamily="34" charset="-120"/>
              </a:rPr>
              <a:t>Stanford NLP GitHub:</a:t>
            </a:r>
            <a:pPr algn="l" indent="0" marL="0">
              <a:lnSpc>
                <a:spcPts val="1250"/>
              </a:lnSpc>
              <a:buNone/>
            </a:pPr>
            <a:r>
              <a:rPr lang="en-US" sz="800" dirty="0">
                <a:solidFill>
                  <a:srgbClr val="161613"/>
                </a:solidFill>
                <a:latin typeface="Inter" pitchFamily="34" charset="0"/>
                <a:ea typeface="Inter" pitchFamily="34" charset="-122"/>
                <a:cs typeface="Inter" pitchFamily="34" charset="-120"/>
              </a:rPr>
              <a:t> Example projects and community contributions</a:t>
            </a:r>
            <a:endParaRPr lang="en-US" sz="800" dirty="0"/>
          </a:p>
        </p:txBody>
      </p:sp>
      <p:sp>
        <p:nvSpPr>
          <p:cNvPr id="23" name="Text 16"/>
          <p:cNvSpPr/>
          <p:nvPr/>
        </p:nvSpPr>
        <p:spPr>
          <a:xfrm>
            <a:off x="7447598" y="1749862"/>
            <a:ext cx="6781086" cy="163830"/>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161613"/>
                </a:solidFill>
                <a:latin typeface="Inter" pitchFamily="34" charset="0"/>
                <a:ea typeface="Inter" pitchFamily="34" charset="-122"/>
                <a:cs typeface="Inter" pitchFamily="34" charset="-120"/>
              </a:rPr>
              <a:t>Research Papers:</a:t>
            </a:r>
            <a:pPr algn="l" indent="0" marL="0">
              <a:lnSpc>
                <a:spcPts val="1250"/>
              </a:lnSpc>
              <a:buNone/>
            </a:pPr>
            <a:r>
              <a:rPr lang="en-US" sz="800" dirty="0">
                <a:solidFill>
                  <a:srgbClr val="161613"/>
                </a:solidFill>
                <a:latin typeface="Inter" pitchFamily="34" charset="0"/>
                <a:ea typeface="Inter" pitchFamily="34" charset="-122"/>
                <a:cs typeface="Inter" pitchFamily="34" charset="-120"/>
              </a:rPr>
              <a:t> Deep dive into the theoretical foundations</a:t>
            </a:r>
            <a:endParaRPr lang="en-US" sz="800" dirty="0"/>
          </a:p>
        </p:txBody>
      </p:sp>
      <p:pic>
        <p:nvPicPr>
          <p:cNvPr id="24" name="Image 5" descr="preencoded.png">    </p:cNvPr>
          <p:cNvPicPr>
            <a:picLocks noChangeAspect="1"/>
          </p:cNvPicPr>
          <p:nvPr/>
        </p:nvPicPr>
        <p:blipFill>
          <a:blip r:embed="rId6"/>
          <a:stretch>
            <a:fillRect/>
          </a:stretch>
        </p:blipFill>
        <p:spPr>
          <a:xfrm>
            <a:off x="7447598" y="2028825"/>
            <a:ext cx="6551176" cy="6551176"/>
          </a:xfrm>
          <a:prstGeom prst="rect">
            <a:avLst/>
          </a:prstGeom>
        </p:spPr>
      </p:pic>
      <p:sp>
        <p:nvSpPr>
          <p:cNvPr id="25" name="Text 17"/>
          <p:cNvSpPr/>
          <p:nvPr/>
        </p:nvSpPr>
        <p:spPr>
          <a:xfrm>
            <a:off x="7601069" y="8695134"/>
            <a:ext cx="6627614" cy="327660"/>
          </a:xfrm>
          <a:prstGeom prst="rect">
            <a:avLst/>
          </a:prstGeom>
          <a:noFill/>
          <a:ln/>
        </p:spPr>
        <p:txBody>
          <a:bodyPr wrap="square" lIns="0" tIns="0" rIns="0" bIns="0" rtlCol="0" anchor="t"/>
          <a:lstStyle/>
          <a:p>
            <a:pPr algn="l" indent="0" marL="0">
              <a:lnSpc>
                <a:spcPts val="1250"/>
              </a:lnSpc>
              <a:buNone/>
            </a:pPr>
            <a:r>
              <a:rPr lang="en-US" sz="800" b="1" dirty="0">
                <a:solidFill>
                  <a:srgbClr val="161613"/>
                </a:solidFill>
                <a:latin typeface="Inter" pitchFamily="34" charset="0"/>
                <a:ea typeface="Inter" pitchFamily="34" charset="-122"/>
                <a:cs typeface="Inter" pitchFamily="34" charset="-120"/>
              </a:rPr>
              <a:t>Start Simple:</a:t>
            </a:r>
            <a:pPr algn="l" indent="0" marL="0">
              <a:lnSpc>
                <a:spcPts val="1250"/>
              </a:lnSpc>
              <a:buNone/>
            </a:pPr>
            <a:r>
              <a:rPr lang="en-US" sz="800" dirty="0">
                <a:solidFill>
                  <a:srgbClr val="161613"/>
                </a:solidFill>
                <a:latin typeface="Inter" pitchFamily="34" charset="0"/>
                <a:ea typeface="Inter" pitchFamily="34" charset="-122"/>
                <a:cs typeface="Inter" pitchFamily="34" charset="-120"/>
              </a:rPr>
              <a:t> Begin with a basic Q&amp;A system, then gradually add complexity as you master each concept. The key is hands-on practice with real datasets.</a:t>
            </a:r>
            <a:endParaRPr lang="en-US" sz="800" dirty="0"/>
          </a:p>
        </p:txBody>
      </p:sp>
      <p:sp>
        <p:nvSpPr>
          <p:cNvPr id="26" name="Shape 18"/>
          <p:cNvSpPr/>
          <p:nvPr/>
        </p:nvSpPr>
        <p:spPr>
          <a:xfrm>
            <a:off x="7447598" y="8695134"/>
            <a:ext cx="15240" cy="327660"/>
          </a:xfrm>
          <a:prstGeom prst="rect">
            <a:avLst/>
          </a:prstGeom>
          <a:solidFill>
            <a:srgbClr val="28282F"/>
          </a:solidFill>
          <a:ln/>
        </p:spPr>
      </p:sp>
      <p:sp>
        <p:nvSpPr>
          <p:cNvPr id="27" name="Shape 19"/>
          <p:cNvSpPr/>
          <p:nvPr/>
        </p:nvSpPr>
        <p:spPr>
          <a:xfrm>
            <a:off x="409337" y="9304132"/>
            <a:ext cx="13811726" cy="20360"/>
          </a:xfrm>
          <a:prstGeom prst="rect">
            <a:avLst/>
          </a:prstGeom>
          <a:solidFill>
            <a:srgbClr val="161613">
              <a:alpha val="50000"/>
            </a:srgbClr>
          </a:solidFill>
          <a:ln/>
        </p:spPr>
      </p:sp>
      <p:sp>
        <p:nvSpPr>
          <p:cNvPr id="28" name="Text 20"/>
          <p:cNvSpPr/>
          <p:nvPr/>
        </p:nvSpPr>
        <p:spPr>
          <a:xfrm>
            <a:off x="409337" y="9439513"/>
            <a:ext cx="13811726" cy="163830"/>
          </a:xfrm>
          <a:prstGeom prst="rect">
            <a:avLst/>
          </a:prstGeom>
          <a:noFill/>
          <a:ln/>
        </p:spPr>
        <p:txBody>
          <a:bodyPr wrap="none" lIns="0" tIns="0" rIns="0" bIns="0" rtlCol="0" anchor="t"/>
          <a:lstStyle/>
          <a:p>
            <a:pPr algn="ctr" indent="0" marL="0">
              <a:lnSpc>
                <a:spcPts val="1250"/>
              </a:lnSpc>
              <a:buNone/>
            </a:pPr>
            <a:r>
              <a:rPr lang="en-US" sz="800" dirty="0">
                <a:solidFill>
                  <a:srgbClr val="161613"/>
                </a:solidFill>
                <a:latin typeface="Inter" pitchFamily="34" charset="0"/>
                <a:ea typeface="Inter" pitchFamily="34" charset="-122"/>
                <a:cs typeface="Inter" pitchFamily="34" charset="-120"/>
              </a:rPr>
              <a:t>DSPy represents the future of LLM programming - structured, optimizable, and production-ready. By mastering these concepts, you'll be equipped to build the next generation of AI applications that are reliable, scalable, and truly intelligent.</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45619"/>
            <a:ext cx="7602855" cy="620078"/>
          </a:xfrm>
          <a:prstGeom prst="rect">
            <a:avLst/>
          </a:prstGeom>
          <a:noFill/>
          <a:ln/>
        </p:spPr>
        <p:txBody>
          <a:bodyPr wrap="none" lIns="0" tIns="0" rIns="0" bIns="0" rtlCol="0" anchor="t"/>
          <a:lstStyle/>
          <a:p>
            <a:pPr algn="l"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From Prompting to Programming</a:t>
            </a:r>
            <a:endParaRPr lang="en-US" sz="3900" dirty="0"/>
          </a:p>
        </p:txBody>
      </p:sp>
      <p:sp>
        <p:nvSpPr>
          <p:cNvPr id="3" name="Text 1"/>
          <p:cNvSpPr/>
          <p:nvPr/>
        </p:nvSpPr>
        <p:spPr>
          <a:xfrm>
            <a:off x="793790" y="2261711"/>
            <a:ext cx="6588443"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The Traditional Approach (Prompt Engineering)</a:t>
            </a:r>
            <a:endParaRPr lang="en-US" sz="2300" dirty="0"/>
          </a:p>
        </p:txBody>
      </p:sp>
      <p:sp>
        <p:nvSpPr>
          <p:cNvPr id="4" name="Text 2"/>
          <p:cNvSpPr/>
          <p:nvPr/>
        </p:nvSpPr>
        <p:spPr>
          <a:xfrm>
            <a:off x="793790" y="2832140"/>
            <a:ext cx="8308300"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Today's LLM applications rely heavily on manual prompt crafting. Developers spend countless hours writing, testing, and refining prompts like:</a:t>
            </a:r>
            <a:endParaRPr lang="en-US" sz="1550" dirty="0"/>
          </a:p>
        </p:txBody>
      </p:sp>
      <p:sp>
        <p:nvSpPr>
          <p:cNvPr id="5" name="Text 3"/>
          <p:cNvSpPr/>
          <p:nvPr/>
        </p:nvSpPr>
        <p:spPr>
          <a:xfrm>
            <a:off x="1091446" y="3690461"/>
            <a:ext cx="8010644"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"Answer this question based on the context provided. Be concise, factual, and cite sources. Don't hallucinate. Format your response as JSON..."</a:t>
            </a:r>
            <a:endParaRPr lang="en-US" sz="1550" dirty="0"/>
          </a:p>
        </p:txBody>
      </p:sp>
      <p:sp>
        <p:nvSpPr>
          <p:cNvPr id="6" name="Shape 4"/>
          <p:cNvSpPr/>
          <p:nvPr/>
        </p:nvSpPr>
        <p:spPr>
          <a:xfrm>
            <a:off x="793790" y="3690461"/>
            <a:ext cx="22860" cy="635079"/>
          </a:xfrm>
          <a:prstGeom prst="rect">
            <a:avLst/>
          </a:prstGeom>
          <a:solidFill>
            <a:srgbClr val="28282F"/>
          </a:solidFill>
          <a:ln/>
        </p:spPr>
      </p:sp>
      <p:sp>
        <p:nvSpPr>
          <p:cNvPr id="7" name="Text 5"/>
          <p:cNvSpPr/>
          <p:nvPr/>
        </p:nvSpPr>
        <p:spPr>
          <a:xfrm>
            <a:off x="793790" y="4548783"/>
            <a:ext cx="8308300"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This approach is fragile, inconsistent, and doesn't scale. Every model change or task variation requires rewriting prompts from scratch.</a:t>
            </a:r>
            <a:endParaRPr lang="en-US" sz="1550" dirty="0"/>
          </a:p>
        </p:txBody>
      </p:sp>
      <p:sp>
        <p:nvSpPr>
          <p:cNvPr id="8" name="Text 6"/>
          <p:cNvSpPr/>
          <p:nvPr/>
        </p:nvSpPr>
        <p:spPr>
          <a:xfrm>
            <a:off x="793790" y="538222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The DSPy Revolution</a:t>
            </a:r>
            <a:endParaRPr lang="en-US" sz="2300" dirty="0"/>
          </a:p>
        </p:txBody>
      </p:sp>
      <p:sp>
        <p:nvSpPr>
          <p:cNvPr id="9" name="Text 7"/>
          <p:cNvSpPr/>
          <p:nvPr/>
        </p:nvSpPr>
        <p:spPr>
          <a:xfrm>
            <a:off x="793790" y="5952649"/>
            <a:ext cx="8308300"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DSPy (Declarative Self-improving Python) shifts from brittle prompt tinkering to structured, compositional programming. Instead of crafting prompts, you define what you want (the task) using modular Python code, and DSPy handles the how.</a:t>
            </a:r>
            <a:endParaRPr lang="en-US" sz="1550" dirty="0"/>
          </a:p>
        </p:txBody>
      </p:sp>
      <p:pic>
        <p:nvPicPr>
          <p:cNvPr id="10" name="Image 0" descr="preencoded.png">    </p:cNvPr>
          <p:cNvPicPr>
            <a:picLocks noChangeAspect="1"/>
          </p:cNvPicPr>
          <p:nvPr/>
        </p:nvPicPr>
        <p:blipFill>
          <a:blip r:embed="rId1"/>
          <a:stretch>
            <a:fillRect/>
          </a:stretch>
        </p:blipFill>
        <p:spPr>
          <a:xfrm>
            <a:off x="9593818" y="2286595"/>
            <a:ext cx="4250293" cy="42502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8548"/>
            <a:ext cx="7777996" cy="620078"/>
          </a:xfrm>
          <a:prstGeom prst="rect">
            <a:avLst/>
          </a:prstGeom>
          <a:noFill/>
          <a:ln/>
        </p:spPr>
        <p:txBody>
          <a:bodyPr wrap="none" lIns="0" tIns="0" rIns="0" bIns="0" rtlCol="0" anchor="t"/>
          <a:lstStyle/>
          <a:p>
            <a:pPr algn="l"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What Makes DSPy Revolutionary?</a:t>
            </a:r>
            <a:endParaRPr lang="en-US" sz="3900" dirty="0"/>
          </a:p>
        </p:txBody>
      </p:sp>
      <p:pic>
        <p:nvPicPr>
          <p:cNvPr id="3" name="Image 0" descr="preencoded.png">    </p:cNvPr>
          <p:cNvPicPr>
            <a:picLocks noChangeAspect="1"/>
          </p:cNvPicPr>
          <p:nvPr/>
        </p:nvPicPr>
        <p:blipFill>
          <a:blip r:embed="rId1"/>
          <a:stretch>
            <a:fillRect/>
          </a:stretch>
        </p:blipFill>
        <p:spPr>
          <a:xfrm>
            <a:off x="793790" y="2735461"/>
            <a:ext cx="496133" cy="496133"/>
          </a:xfrm>
          <a:prstGeom prst="rect">
            <a:avLst/>
          </a:prstGeom>
        </p:spPr>
      </p:pic>
      <p:sp>
        <p:nvSpPr>
          <p:cNvPr id="4" name="Text 1"/>
          <p:cNvSpPr/>
          <p:nvPr/>
        </p:nvSpPr>
        <p:spPr>
          <a:xfrm>
            <a:off x="1537930" y="2822258"/>
            <a:ext cx="4140875"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Programming Over Prompting</a:t>
            </a:r>
            <a:endParaRPr lang="en-US" sz="2300" dirty="0"/>
          </a:p>
        </p:txBody>
      </p:sp>
      <p:sp>
        <p:nvSpPr>
          <p:cNvPr id="5" name="Text 2"/>
          <p:cNvSpPr/>
          <p:nvPr/>
        </p:nvSpPr>
        <p:spPr>
          <a:xfrm>
            <a:off x="1537930" y="3313390"/>
            <a:ext cx="5653207" cy="127015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Replace fragile string prompts with structured Python code that defines tasks declaratively. Your logic is separate from model specifics, making pipelines maintainable and portable.</a:t>
            </a:r>
            <a:endParaRPr lang="en-US" sz="1550" dirty="0"/>
          </a:p>
        </p:txBody>
      </p:sp>
      <p:pic>
        <p:nvPicPr>
          <p:cNvPr id="6" name="Image 1" descr="preencoded.png">    </p:cNvPr>
          <p:cNvPicPr>
            <a:picLocks noChangeAspect="1"/>
          </p:cNvPicPr>
          <p:nvPr/>
        </p:nvPicPr>
        <p:blipFill>
          <a:blip r:embed="rId2"/>
          <a:stretch>
            <a:fillRect/>
          </a:stretch>
        </p:blipFill>
        <p:spPr>
          <a:xfrm>
            <a:off x="7439144" y="2735461"/>
            <a:ext cx="496133" cy="496133"/>
          </a:xfrm>
          <a:prstGeom prst="rect">
            <a:avLst/>
          </a:prstGeom>
        </p:spPr>
      </p:pic>
      <p:sp>
        <p:nvSpPr>
          <p:cNvPr id="7" name="Text 3"/>
          <p:cNvSpPr/>
          <p:nvPr/>
        </p:nvSpPr>
        <p:spPr>
          <a:xfrm>
            <a:off x="8183285" y="2822258"/>
            <a:ext cx="345709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Automated Optimization</a:t>
            </a:r>
            <a:endParaRPr lang="en-US" sz="2300" dirty="0"/>
          </a:p>
        </p:txBody>
      </p:sp>
      <p:sp>
        <p:nvSpPr>
          <p:cNvPr id="8" name="Text 4"/>
          <p:cNvSpPr/>
          <p:nvPr/>
        </p:nvSpPr>
        <p:spPr>
          <a:xfrm>
            <a:off x="8183285" y="3313390"/>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DSPy continuously refines prompts and few-shot examples using feedback and metrics. No more endless manual prompt tuning - the system improves itself.</a:t>
            </a:r>
            <a:endParaRPr lang="en-US" sz="1550" dirty="0"/>
          </a:p>
        </p:txBody>
      </p:sp>
      <p:pic>
        <p:nvPicPr>
          <p:cNvPr id="9" name="Image 2" descr="preencoded.png">    </p:cNvPr>
          <p:cNvPicPr>
            <a:picLocks noChangeAspect="1"/>
          </p:cNvPicPr>
          <p:nvPr/>
        </p:nvPicPr>
        <p:blipFill>
          <a:blip r:embed="rId3"/>
          <a:stretch>
            <a:fillRect/>
          </a:stretch>
        </p:blipFill>
        <p:spPr>
          <a:xfrm>
            <a:off x="793790" y="4980384"/>
            <a:ext cx="496133" cy="496133"/>
          </a:xfrm>
          <a:prstGeom prst="rect">
            <a:avLst/>
          </a:prstGeom>
        </p:spPr>
      </p:pic>
      <p:sp>
        <p:nvSpPr>
          <p:cNvPr id="10" name="Text 5"/>
          <p:cNvSpPr/>
          <p:nvPr/>
        </p:nvSpPr>
        <p:spPr>
          <a:xfrm>
            <a:off x="1537930" y="5067181"/>
            <a:ext cx="3624977"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Composable Architecture</a:t>
            </a:r>
            <a:endParaRPr lang="en-US" sz="2300" dirty="0"/>
          </a:p>
        </p:txBody>
      </p:sp>
      <p:sp>
        <p:nvSpPr>
          <p:cNvPr id="11" name="Text 6"/>
          <p:cNvSpPr/>
          <p:nvPr/>
        </p:nvSpPr>
        <p:spPr>
          <a:xfrm>
            <a:off x="1537930" y="5558314"/>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Build complex AI systems using modular building blocks like Signatures, Modules, and Optimizers. Each component is reusable and testable.</a:t>
            </a:r>
            <a:endParaRPr lang="en-US" sz="1550" dirty="0"/>
          </a:p>
        </p:txBody>
      </p:sp>
      <p:pic>
        <p:nvPicPr>
          <p:cNvPr id="12" name="Image 3" descr="preencoded.png">    </p:cNvPr>
          <p:cNvPicPr>
            <a:picLocks noChangeAspect="1"/>
          </p:cNvPicPr>
          <p:nvPr/>
        </p:nvPicPr>
        <p:blipFill>
          <a:blip r:embed="rId4"/>
          <a:stretch>
            <a:fillRect/>
          </a:stretch>
        </p:blipFill>
        <p:spPr>
          <a:xfrm>
            <a:off x="7439144" y="4980384"/>
            <a:ext cx="496133" cy="496133"/>
          </a:xfrm>
          <a:prstGeom prst="rect">
            <a:avLst/>
          </a:prstGeom>
        </p:spPr>
      </p:pic>
      <p:sp>
        <p:nvSpPr>
          <p:cNvPr id="13" name="Text 7"/>
          <p:cNvSpPr/>
          <p:nvPr/>
        </p:nvSpPr>
        <p:spPr>
          <a:xfrm>
            <a:off x="8183285" y="5067181"/>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Proven Performance</a:t>
            </a:r>
            <a:endParaRPr lang="en-US" sz="2300" dirty="0"/>
          </a:p>
        </p:txBody>
      </p:sp>
      <p:sp>
        <p:nvSpPr>
          <p:cNvPr id="14" name="Text 8"/>
          <p:cNvSpPr/>
          <p:nvPr/>
        </p:nvSpPr>
        <p:spPr>
          <a:xfrm>
            <a:off x="8183285" y="5558314"/>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Research shows DSPy pipelines outperform standard few-shot prompting by 25-65% improvements, even on smaller open-source models.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30856"/>
            <a:ext cx="5461040" cy="620078"/>
          </a:xfrm>
          <a:prstGeom prst="rect">
            <a:avLst/>
          </a:prstGeom>
          <a:noFill/>
          <a:ln/>
        </p:spPr>
        <p:txBody>
          <a:bodyPr wrap="none" lIns="0" tIns="0" rIns="0" bIns="0" rtlCol="0" anchor="t"/>
          <a:lstStyle/>
          <a:p>
            <a:pPr algn="l"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The Four Pillars of DSPy</a:t>
            </a:r>
            <a:endParaRPr lang="en-US" sz="3900" dirty="0"/>
          </a:p>
        </p:txBody>
      </p:sp>
      <p:pic>
        <p:nvPicPr>
          <p:cNvPr id="3" name="Image 0" descr="preencoded.png">    </p:cNvPr>
          <p:cNvPicPr>
            <a:picLocks noChangeAspect="1"/>
          </p:cNvPicPr>
          <p:nvPr/>
        </p:nvPicPr>
        <p:blipFill>
          <a:blip r:embed="rId1"/>
          <a:stretch>
            <a:fillRect/>
          </a:stretch>
        </p:blipFill>
        <p:spPr>
          <a:xfrm>
            <a:off x="793790" y="2147768"/>
            <a:ext cx="6521410" cy="793790"/>
          </a:xfrm>
          <a:prstGeom prst="rect">
            <a:avLst/>
          </a:prstGeom>
        </p:spPr>
      </p:pic>
      <p:sp>
        <p:nvSpPr>
          <p:cNvPr id="4" name="Text 1"/>
          <p:cNvSpPr/>
          <p:nvPr/>
        </p:nvSpPr>
        <p:spPr>
          <a:xfrm>
            <a:off x="992148" y="31399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Signatures</a:t>
            </a:r>
            <a:endParaRPr lang="en-US" sz="2300" dirty="0"/>
          </a:p>
        </p:txBody>
      </p:sp>
      <p:sp>
        <p:nvSpPr>
          <p:cNvPr id="5" name="Text 2"/>
          <p:cNvSpPr/>
          <p:nvPr/>
        </p:nvSpPr>
        <p:spPr>
          <a:xfrm>
            <a:off x="992148" y="3631049"/>
            <a:ext cx="6124694"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Define the "what" - inputs and outputs like a function signature. Think of them as contracts that specify what goes in and what comes out.</a:t>
            </a:r>
            <a:endParaRPr lang="en-US" sz="1550" dirty="0"/>
          </a:p>
        </p:txBody>
      </p:sp>
      <p:pic>
        <p:nvPicPr>
          <p:cNvPr id="6" name="Image 1" descr="preencoded.png">    </p:cNvPr>
          <p:cNvPicPr>
            <a:picLocks noChangeAspect="1"/>
          </p:cNvPicPr>
          <p:nvPr/>
        </p:nvPicPr>
        <p:blipFill>
          <a:blip r:embed="rId2"/>
          <a:stretch>
            <a:fillRect/>
          </a:stretch>
        </p:blipFill>
        <p:spPr>
          <a:xfrm>
            <a:off x="7315200" y="2147768"/>
            <a:ext cx="6521410" cy="793790"/>
          </a:xfrm>
          <a:prstGeom prst="rect">
            <a:avLst/>
          </a:prstGeom>
        </p:spPr>
      </p:pic>
      <p:sp>
        <p:nvSpPr>
          <p:cNvPr id="7" name="Text 3"/>
          <p:cNvSpPr/>
          <p:nvPr/>
        </p:nvSpPr>
        <p:spPr>
          <a:xfrm>
            <a:off x="7513558" y="31399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Modules</a:t>
            </a:r>
            <a:endParaRPr lang="en-US" sz="2300" dirty="0"/>
          </a:p>
        </p:txBody>
      </p:sp>
      <p:sp>
        <p:nvSpPr>
          <p:cNvPr id="8" name="Text 4"/>
          <p:cNvSpPr/>
          <p:nvPr/>
        </p:nvSpPr>
        <p:spPr>
          <a:xfrm>
            <a:off x="7513558" y="3631049"/>
            <a:ext cx="6124694"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Define the "how" - different reasoning strategies like Predict, ChainOfThought, ReAct, or ProgramOfThought that govern LLM interaction.</a:t>
            </a:r>
            <a:endParaRPr lang="en-US" sz="1550" dirty="0"/>
          </a:p>
        </p:txBody>
      </p:sp>
      <p:pic>
        <p:nvPicPr>
          <p:cNvPr id="9" name="Image 2" descr="preencoded.png">    </p:cNvPr>
          <p:cNvPicPr>
            <a:picLocks noChangeAspect="1"/>
          </p:cNvPicPr>
          <p:nvPr/>
        </p:nvPicPr>
        <p:blipFill>
          <a:blip r:embed="rId3"/>
          <a:stretch>
            <a:fillRect/>
          </a:stretch>
        </p:blipFill>
        <p:spPr>
          <a:xfrm>
            <a:off x="793790" y="4782026"/>
            <a:ext cx="6521410" cy="793790"/>
          </a:xfrm>
          <a:prstGeom prst="rect">
            <a:avLst/>
          </a:prstGeom>
        </p:spPr>
      </p:pic>
      <p:sp>
        <p:nvSpPr>
          <p:cNvPr id="10" name="Text 5"/>
          <p:cNvSpPr/>
          <p:nvPr/>
        </p:nvSpPr>
        <p:spPr>
          <a:xfrm>
            <a:off x="992148" y="5774174"/>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Optimizers</a:t>
            </a:r>
            <a:endParaRPr lang="en-US" sz="2300" dirty="0"/>
          </a:p>
        </p:txBody>
      </p:sp>
      <p:sp>
        <p:nvSpPr>
          <p:cNvPr id="11" name="Text 6"/>
          <p:cNvSpPr/>
          <p:nvPr/>
        </p:nvSpPr>
        <p:spPr>
          <a:xfrm>
            <a:off x="992148" y="6265307"/>
            <a:ext cx="6124694"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The "improvement engine" - engines like BootstrapFewShot and GEPA that refine pipelines using evaluation metrics automatically.</a:t>
            </a:r>
            <a:endParaRPr lang="en-US" sz="1550" dirty="0"/>
          </a:p>
        </p:txBody>
      </p:sp>
      <p:pic>
        <p:nvPicPr>
          <p:cNvPr id="12" name="Image 3" descr="preencoded.png">    </p:cNvPr>
          <p:cNvPicPr>
            <a:picLocks noChangeAspect="1"/>
          </p:cNvPicPr>
          <p:nvPr/>
        </p:nvPicPr>
        <p:blipFill>
          <a:blip r:embed="rId4"/>
          <a:stretch>
            <a:fillRect/>
          </a:stretch>
        </p:blipFill>
        <p:spPr>
          <a:xfrm>
            <a:off x="7315200" y="4782026"/>
            <a:ext cx="6521410" cy="793790"/>
          </a:xfrm>
          <a:prstGeom prst="rect">
            <a:avLst/>
          </a:prstGeom>
        </p:spPr>
      </p:pic>
      <p:sp>
        <p:nvSpPr>
          <p:cNvPr id="13" name="Text 7"/>
          <p:cNvSpPr/>
          <p:nvPr/>
        </p:nvSpPr>
        <p:spPr>
          <a:xfrm>
            <a:off x="7513558" y="5774174"/>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Pipelines</a:t>
            </a:r>
            <a:endParaRPr lang="en-US" sz="2300" dirty="0"/>
          </a:p>
        </p:txBody>
      </p:sp>
      <p:sp>
        <p:nvSpPr>
          <p:cNvPr id="14" name="Text 8"/>
          <p:cNvSpPr/>
          <p:nvPr/>
        </p:nvSpPr>
        <p:spPr>
          <a:xfrm>
            <a:off x="7513558" y="6265307"/>
            <a:ext cx="6124694"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The "complete system" - composable workflows that connect multiple steps into full applications, all optimizable end-to-end.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0423" y="364569"/>
            <a:ext cx="4377452" cy="414457"/>
          </a:xfrm>
          <a:prstGeom prst="rect">
            <a:avLst/>
          </a:prstGeom>
          <a:noFill/>
          <a:ln/>
        </p:spPr>
        <p:txBody>
          <a:bodyPr wrap="none" lIns="0" tIns="0" rIns="0" bIns="0" rtlCol="0" anchor="t"/>
          <a:lstStyle/>
          <a:p>
            <a:pPr algn="l" indent="0" marL="0">
              <a:lnSpc>
                <a:spcPts val="3250"/>
              </a:lnSpc>
              <a:buNone/>
            </a:pPr>
            <a:r>
              <a:rPr lang="en-US" sz="2600" dirty="0">
                <a:solidFill>
                  <a:srgbClr val="161613"/>
                </a:solidFill>
                <a:latin typeface="DM Sans Medium" pitchFamily="34" charset="0"/>
                <a:ea typeface="DM Sans Medium" pitchFamily="34" charset="-122"/>
                <a:cs typeface="DM Sans Medium" pitchFamily="34" charset="-120"/>
              </a:rPr>
              <a:t>Signatures: Your AI Contract</a:t>
            </a:r>
            <a:endParaRPr lang="en-US" sz="2600" dirty="0"/>
          </a:p>
        </p:txBody>
      </p:sp>
      <p:sp>
        <p:nvSpPr>
          <p:cNvPr id="3" name="Text 1"/>
          <p:cNvSpPr/>
          <p:nvPr/>
        </p:nvSpPr>
        <p:spPr>
          <a:xfrm>
            <a:off x="530423" y="1110377"/>
            <a:ext cx="2962632" cy="248603"/>
          </a:xfrm>
          <a:prstGeom prst="rect">
            <a:avLst/>
          </a:prstGeom>
          <a:noFill/>
          <a:ln/>
        </p:spPr>
        <p:txBody>
          <a:bodyPr wrap="none" lIns="0" tIns="0" rIns="0" bIns="0" rtlCol="0" anchor="t"/>
          <a:lstStyle/>
          <a:p>
            <a:pPr algn="l" indent="0" marL="0">
              <a:lnSpc>
                <a:spcPts val="1950"/>
              </a:lnSpc>
              <a:buNone/>
            </a:pPr>
            <a:r>
              <a:rPr lang="en-US" sz="1550" dirty="0">
                <a:solidFill>
                  <a:srgbClr val="161613"/>
                </a:solidFill>
                <a:latin typeface="DM Sans Medium" pitchFamily="34" charset="0"/>
                <a:ea typeface="DM Sans Medium" pitchFamily="34" charset="-122"/>
                <a:cs typeface="DM Sans Medium" pitchFamily="34" charset="-120"/>
              </a:rPr>
              <a:t>Think Function Signatures for AI</a:t>
            </a:r>
            <a:endParaRPr lang="en-US" sz="1550" dirty="0"/>
          </a:p>
        </p:txBody>
      </p:sp>
      <p:sp>
        <p:nvSpPr>
          <p:cNvPr id="4" name="Text 2"/>
          <p:cNvSpPr/>
          <p:nvPr/>
        </p:nvSpPr>
        <p:spPr>
          <a:xfrm>
            <a:off x="530423" y="1491496"/>
            <a:ext cx="6623090" cy="424339"/>
          </a:xfrm>
          <a:prstGeom prst="rect">
            <a:avLst/>
          </a:prstGeom>
          <a:noFill/>
          <a:ln/>
        </p:spPr>
        <p:txBody>
          <a:bodyPr wrap="square" lIns="0" tIns="0" rIns="0" bIns="0" rtlCol="0" anchor="t"/>
          <a:lstStyle/>
          <a:p>
            <a:pPr algn="l" indent="0" marL="0">
              <a:lnSpc>
                <a:spcPts val="1650"/>
              </a:lnSpc>
              <a:buNone/>
            </a:pPr>
            <a:r>
              <a:rPr lang="en-US" sz="1000" dirty="0">
                <a:solidFill>
                  <a:srgbClr val="161613"/>
                </a:solidFill>
                <a:latin typeface="Inter" pitchFamily="34" charset="0"/>
                <a:ea typeface="Inter" pitchFamily="34" charset="-122"/>
                <a:cs typeface="Inter" pitchFamily="34" charset="-120"/>
              </a:rPr>
              <a:t>In traditional programming, we write function signatures to define inputs and outputs. DSPy brings this same clarity to AI:</a:t>
            </a:r>
            <a:endParaRPr lang="en-US" sz="1000" dirty="0"/>
          </a:p>
        </p:txBody>
      </p:sp>
      <p:sp>
        <p:nvSpPr>
          <p:cNvPr id="5" name="Shape 3"/>
          <p:cNvSpPr/>
          <p:nvPr/>
        </p:nvSpPr>
        <p:spPr>
          <a:xfrm>
            <a:off x="530423" y="2065020"/>
            <a:ext cx="6623090" cy="623173"/>
          </a:xfrm>
          <a:prstGeom prst="roundRect">
            <a:avLst>
              <a:gd name="adj" fmla="val 3192"/>
            </a:avLst>
          </a:prstGeom>
          <a:solidFill>
            <a:srgbClr val="ECEBE8"/>
          </a:solidFill>
          <a:ln/>
        </p:spPr>
      </p:sp>
      <p:sp>
        <p:nvSpPr>
          <p:cNvPr id="6" name="Shape 4"/>
          <p:cNvSpPr/>
          <p:nvPr/>
        </p:nvSpPr>
        <p:spPr>
          <a:xfrm>
            <a:off x="523875" y="2065020"/>
            <a:ext cx="6636187" cy="623173"/>
          </a:xfrm>
          <a:prstGeom prst="roundRect">
            <a:avLst>
              <a:gd name="adj" fmla="val 3192"/>
            </a:avLst>
          </a:prstGeom>
          <a:solidFill>
            <a:srgbClr val="ECEBE8"/>
          </a:solidFill>
          <a:ln/>
        </p:spPr>
      </p:sp>
      <p:sp>
        <p:nvSpPr>
          <p:cNvPr id="7" name="Text 5"/>
          <p:cNvSpPr/>
          <p:nvPr/>
        </p:nvSpPr>
        <p:spPr>
          <a:xfrm>
            <a:off x="656392" y="2164437"/>
            <a:ext cx="6371153" cy="424339"/>
          </a:xfrm>
          <a:prstGeom prst="rect">
            <a:avLst/>
          </a:prstGeom>
          <a:noFill/>
          <a:ln/>
        </p:spPr>
        <p:txBody>
          <a:bodyPr wrap="square" lIns="0" tIns="0" rIns="0" bIns="0" rtlCol="0" anchor="t"/>
          <a:lstStyle/>
          <a:p>
            <a:pPr algn="l" indent="0" marL="0">
              <a:lnSpc>
                <a:spcPts val="1650"/>
              </a:lnSpc>
              <a:buNone/>
            </a:pPr>
            <a:r>
              <a:rPr lang="en-US" sz="1000" dirty="0">
                <a:solidFill>
                  <a:srgbClr val="161613"/>
                </a:solidFill>
                <a:highlight>
                  <a:srgbClr val="ECEBE8"/>
                </a:highlight>
                <a:latin typeface="Consolas" pitchFamily="34" charset="0"/>
                <a:ea typeface="Consolas" pitchFamily="34" charset="-122"/>
                <a:cs typeface="Consolas" pitchFamily="34" charset="-120"/>
              </a:rPr>
              <a:t>def add(a: int, b: int) -&gt; int:    return a + b</a:t>
            </a:r>
            <a:endParaRPr lang="en-US" sz="1000" dirty="0"/>
          </a:p>
        </p:txBody>
      </p:sp>
      <p:sp>
        <p:nvSpPr>
          <p:cNvPr id="8" name="Text 6"/>
          <p:cNvSpPr/>
          <p:nvPr/>
        </p:nvSpPr>
        <p:spPr>
          <a:xfrm>
            <a:off x="530423" y="2837378"/>
            <a:ext cx="6623090" cy="212169"/>
          </a:xfrm>
          <a:prstGeom prst="rect">
            <a:avLst/>
          </a:prstGeom>
          <a:noFill/>
          <a:ln/>
        </p:spPr>
        <p:txBody>
          <a:bodyPr wrap="none" lIns="0" tIns="0" rIns="0" bIns="0" rtlCol="0" anchor="t"/>
          <a:lstStyle/>
          <a:p>
            <a:pPr algn="l" indent="0" marL="0">
              <a:lnSpc>
                <a:spcPts val="1650"/>
              </a:lnSpc>
              <a:buNone/>
            </a:pPr>
            <a:r>
              <a:rPr lang="en-US" sz="1000" dirty="0">
                <a:solidFill>
                  <a:srgbClr val="161613"/>
                </a:solidFill>
                <a:latin typeface="Inter" pitchFamily="34" charset="0"/>
                <a:ea typeface="Inter" pitchFamily="34" charset="-122"/>
                <a:cs typeface="Inter" pitchFamily="34" charset="-120"/>
              </a:rPr>
              <a:t>DSPy signatures work similarly but for AI tasks:</a:t>
            </a:r>
            <a:endParaRPr lang="en-US" sz="1000" dirty="0"/>
          </a:p>
        </p:txBody>
      </p:sp>
      <p:sp>
        <p:nvSpPr>
          <p:cNvPr id="9" name="Shape 7"/>
          <p:cNvSpPr/>
          <p:nvPr/>
        </p:nvSpPr>
        <p:spPr>
          <a:xfrm>
            <a:off x="530423" y="3198733"/>
            <a:ext cx="6623090" cy="1047512"/>
          </a:xfrm>
          <a:prstGeom prst="roundRect">
            <a:avLst>
              <a:gd name="adj" fmla="val 1899"/>
            </a:avLst>
          </a:prstGeom>
          <a:solidFill>
            <a:srgbClr val="ECEBE8"/>
          </a:solidFill>
          <a:ln/>
        </p:spPr>
      </p:sp>
      <p:sp>
        <p:nvSpPr>
          <p:cNvPr id="10" name="Shape 8"/>
          <p:cNvSpPr/>
          <p:nvPr/>
        </p:nvSpPr>
        <p:spPr>
          <a:xfrm>
            <a:off x="523875" y="3198733"/>
            <a:ext cx="6636187" cy="1047512"/>
          </a:xfrm>
          <a:prstGeom prst="roundRect">
            <a:avLst>
              <a:gd name="adj" fmla="val 1899"/>
            </a:avLst>
          </a:prstGeom>
          <a:solidFill>
            <a:srgbClr val="ECEBE8"/>
          </a:solidFill>
          <a:ln/>
        </p:spPr>
      </p:sp>
      <p:sp>
        <p:nvSpPr>
          <p:cNvPr id="11" name="Text 9"/>
          <p:cNvSpPr/>
          <p:nvPr/>
        </p:nvSpPr>
        <p:spPr>
          <a:xfrm>
            <a:off x="656392" y="3298150"/>
            <a:ext cx="6371153" cy="848678"/>
          </a:xfrm>
          <a:prstGeom prst="rect">
            <a:avLst/>
          </a:prstGeom>
          <a:noFill/>
          <a:ln/>
        </p:spPr>
        <p:txBody>
          <a:bodyPr wrap="square" lIns="0" tIns="0" rIns="0" bIns="0" rtlCol="0" anchor="t"/>
          <a:lstStyle/>
          <a:p>
            <a:pPr algn="l" indent="0" marL="0">
              <a:lnSpc>
                <a:spcPts val="1650"/>
              </a:lnSpc>
              <a:buNone/>
            </a:pPr>
            <a:r>
              <a:rPr lang="en-US" sz="1000" dirty="0">
                <a:solidFill>
                  <a:srgbClr val="161613"/>
                </a:solidFill>
                <a:highlight>
                  <a:srgbClr val="ECEBE8"/>
                </a:highlight>
                <a:latin typeface="Consolas" pitchFamily="34" charset="0"/>
                <a:ea typeface="Consolas" pitchFamily="34" charset="-122"/>
                <a:cs typeface="Consolas" pitchFamily="34" charset="-120"/>
              </a:rPr>
              <a:t>class QnASignature(dspy.Signature):    question = dspy.InputField()    context = dspy.InputField()     answer = dspy.OutputField()</a:t>
            </a:r>
            <a:endParaRPr lang="en-US" sz="1000" dirty="0"/>
          </a:p>
        </p:txBody>
      </p:sp>
      <p:sp>
        <p:nvSpPr>
          <p:cNvPr id="12" name="Text 10"/>
          <p:cNvSpPr/>
          <p:nvPr/>
        </p:nvSpPr>
        <p:spPr>
          <a:xfrm>
            <a:off x="530423" y="4395430"/>
            <a:ext cx="6623090" cy="424339"/>
          </a:xfrm>
          <a:prstGeom prst="rect">
            <a:avLst/>
          </a:prstGeom>
          <a:noFill/>
          <a:ln/>
        </p:spPr>
        <p:txBody>
          <a:bodyPr wrap="square" lIns="0" tIns="0" rIns="0" bIns="0" rtlCol="0" anchor="t"/>
          <a:lstStyle/>
          <a:p>
            <a:pPr algn="l" indent="0" marL="0">
              <a:lnSpc>
                <a:spcPts val="1650"/>
              </a:lnSpc>
              <a:buNone/>
            </a:pPr>
            <a:r>
              <a:rPr lang="en-US" sz="1000" dirty="0">
                <a:solidFill>
                  <a:srgbClr val="161613"/>
                </a:solidFill>
                <a:latin typeface="Inter" pitchFamily="34" charset="0"/>
                <a:ea typeface="Inter" pitchFamily="34" charset="-122"/>
                <a:cs typeface="Inter" pitchFamily="34" charset="-120"/>
              </a:rPr>
              <a:t>This creates a clear contract: given a question and context, produce an answer. No manual prompt crafting required!</a:t>
            </a:r>
            <a:endParaRPr lang="en-US" sz="1000" dirty="0"/>
          </a:p>
        </p:txBody>
      </p:sp>
      <p:pic>
        <p:nvPicPr>
          <p:cNvPr id="13" name="Image 0" descr="preencoded.png">    </p:cNvPr>
          <p:cNvPicPr>
            <a:picLocks noChangeAspect="1"/>
          </p:cNvPicPr>
          <p:nvPr/>
        </p:nvPicPr>
        <p:blipFill>
          <a:blip r:embed="rId1"/>
          <a:stretch>
            <a:fillRect/>
          </a:stretch>
        </p:blipFill>
        <p:spPr>
          <a:xfrm>
            <a:off x="7484507" y="1127046"/>
            <a:ext cx="6623090" cy="6623090"/>
          </a:xfrm>
          <a:prstGeom prst="rect">
            <a:avLst/>
          </a:prstGeom>
        </p:spPr>
      </p:pic>
      <p:sp>
        <p:nvSpPr>
          <p:cNvPr id="14" name="Text 11"/>
          <p:cNvSpPr/>
          <p:nvPr/>
        </p:nvSpPr>
        <p:spPr>
          <a:xfrm>
            <a:off x="7484507" y="7899321"/>
            <a:ext cx="1711047" cy="207169"/>
          </a:xfrm>
          <a:prstGeom prst="rect">
            <a:avLst/>
          </a:prstGeom>
          <a:noFill/>
          <a:ln/>
        </p:spPr>
        <p:txBody>
          <a:bodyPr wrap="none" lIns="0" tIns="0" rIns="0" bIns="0" rtlCol="0" anchor="t"/>
          <a:lstStyle/>
          <a:p>
            <a:pPr algn="l" indent="0" marL="0">
              <a:lnSpc>
                <a:spcPts val="1600"/>
              </a:lnSpc>
              <a:buNone/>
            </a:pPr>
            <a:r>
              <a:rPr lang="en-US" sz="1300" dirty="0">
                <a:solidFill>
                  <a:srgbClr val="161613"/>
                </a:solidFill>
                <a:latin typeface="DM Sans Medium" pitchFamily="34" charset="0"/>
                <a:ea typeface="DM Sans Medium" pitchFamily="34" charset="-122"/>
                <a:cs typeface="DM Sans Medium" pitchFamily="34" charset="-120"/>
              </a:rPr>
              <a:t>Benefits of Signatures</a:t>
            </a:r>
            <a:endParaRPr lang="en-US" sz="1300" dirty="0"/>
          </a:p>
        </p:txBody>
      </p:sp>
      <p:sp>
        <p:nvSpPr>
          <p:cNvPr id="15" name="Text 12"/>
          <p:cNvSpPr/>
          <p:nvPr/>
        </p:nvSpPr>
        <p:spPr>
          <a:xfrm>
            <a:off x="7484507" y="8239006"/>
            <a:ext cx="6623090" cy="212169"/>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161613"/>
                </a:solidFill>
                <a:latin typeface="Inter" pitchFamily="34" charset="0"/>
                <a:ea typeface="Inter" pitchFamily="34" charset="-122"/>
                <a:cs typeface="Inter" pitchFamily="34" charset="-120"/>
              </a:rPr>
              <a:t>Clarity:</a:t>
            </a:r>
            <a:pPr algn="l" indent="0" marL="0">
              <a:lnSpc>
                <a:spcPts val="1650"/>
              </a:lnSpc>
              <a:buNone/>
            </a:pPr>
            <a:r>
              <a:rPr lang="en-US" sz="1000" dirty="0">
                <a:solidFill>
                  <a:srgbClr val="161613"/>
                </a:solidFill>
                <a:latin typeface="Inter" pitchFamily="34" charset="0"/>
                <a:ea typeface="Inter" pitchFamily="34" charset="-122"/>
                <a:cs typeface="Inter" pitchFamily="34" charset="-120"/>
              </a:rPr>
              <a:t> Makes AI systems readable and organized</a:t>
            </a:r>
            <a:endParaRPr lang="en-US" sz="1000" dirty="0"/>
          </a:p>
        </p:txBody>
      </p:sp>
      <p:sp>
        <p:nvSpPr>
          <p:cNvPr id="16" name="Text 13"/>
          <p:cNvSpPr/>
          <p:nvPr/>
        </p:nvSpPr>
        <p:spPr>
          <a:xfrm>
            <a:off x="7484507" y="8497491"/>
            <a:ext cx="6623090" cy="212169"/>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161613"/>
                </a:solidFill>
                <a:latin typeface="Inter" pitchFamily="34" charset="0"/>
                <a:ea typeface="Inter" pitchFamily="34" charset="-122"/>
                <a:cs typeface="Inter" pitchFamily="34" charset="-120"/>
              </a:rPr>
              <a:t>Consistency:</a:t>
            </a:r>
            <a:pPr algn="l" indent="0" marL="0">
              <a:lnSpc>
                <a:spcPts val="1650"/>
              </a:lnSpc>
              <a:buNone/>
            </a:pPr>
            <a:r>
              <a:rPr lang="en-US" sz="1000" dirty="0">
                <a:solidFill>
                  <a:srgbClr val="161613"/>
                </a:solidFill>
                <a:latin typeface="Inter" pitchFamily="34" charset="0"/>
                <a:ea typeface="Inter" pitchFamily="34" charset="-122"/>
                <a:cs typeface="Inter" pitchFamily="34" charset="-120"/>
              </a:rPr>
              <a:t> Every module follows the same contract</a:t>
            </a:r>
            <a:endParaRPr lang="en-US" sz="1000" dirty="0"/>
          </a:p>
        </p:txBody>
      </p:sp>
      <p:sp>
        <p:nvSpPr>
          <p:cNvPr id="17" name="Text 14"/>
          <p:cNvSpPr/>
          <p:nvPr/>
        </p:nvSpPr>
        <p:spPr>
          <a:xfrm>
            <a:off x="7484507" y="8755975"/>
            <a:ext cx="6623090" cy="212169"/>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161613"/>
                </a:solidFill>
                <a:latin typeface="Inter" pitchFamily="34" charset="0"/>
                <a:ea typeface="Inter" pitchFamily="34" charset="-122"/>
                <a:cs typeface="Inter" pitchFamily="34" charset="-120"/>
              </a:rPr>
              <a:t>Reusability:</a:t>
            </a:r>
            <a:pPr algn="l" indent="0" marL="0">
              <a:lnSpc>
                <a:spcPts val="1650"/>
              </a:lnSpc>
              <a:buNone/>
            </a:pPr>
            <a:r>
              <a:rPr lang="en-US" sz="1000" dirty="0">
                <a:solidFill>
                  <a:srgbClr val="161613"/>
                </a:solidFill>
                <a:latin typeface="Inter" pitchFamily="34" charset="0"/>
                <a:ea typeface="Inter" pitchFamily="34" charset="-122"/>
                <a:cs typeface="Inter" pitchFamily="34" charset="-120"/>
              </a:rPr>
              <a:t> Same signature works across different modules</a:t>
            </a:r>
            <a:endParaRPr lang="en-US" sz="1000" dirty="0"/>
          </a:p>
        </p:txBody>
      </p:sp>
      <p:sp>
        <p:nvSpPr>
          <p:cNvPr id="18" name="Text 15"/>
          <p:cNvSpPr/>
          <p:nvPr/>
        </p:nvSpPr>
        <p:spPr>
          <a:xfrm>
            <a:off x="7484507" y="9014460"/>
            <a:ext cx="6623090" cy="212169"/>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161613"/>
                </a:solidFill>
                <a:latin typeface="Inter" pitchFamily="34" charset="0"/>
                <a:ea typeface="Inter" pitchFamily="34" charset="-122"/>
                <a:cs typeface="Inter" pitchFamily="34" charset="-120"/>
              </a:rPr>
              <a:t>Optimization:</a:t>
            </a:r>
            <a:pPr algn="l" indent="0" marL="0">
              <a:lnSpc>
                <a:spcPts val="1650"/>
              </a:lnSpc>
              <a:buNone/>
            </a:pPr>
            <a:r>
              <a:rPr lang="en-US" sz="1000" dirty="0">
                <a:solidFill>
                  <a:srgbClr val="161613"/>
                </a:solidFill>
                <a:latin typeface="Inter" pitchFamily="34" charset="0"/>
                <a:ea typeface="Inter" pitchFamily="34" charset="-122"/>
                <a:cs typeface="Inter" pitchFamily="34" charset="-120"/>
              </a:rPr>
              <a:t> DSPy optimizers use signatures to improve pipelines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28199"/>
            <a:ext cx="8705255" cy="620078"/>
          </a:xfrm>
          <a:prstGeom prst="rect">
            <a:avLst/>
          </a:prstGeom>
          <a:noFill/>
          <a:ln/>
        </p:spPr>
        <p:txBody>
          <a:bodyPr wrap="none" lIns="0" tIns="0" rIns="0" bIns="0" rtlCol="0" anchor="t"/>
          <a:lstStyle/>
          <a:p>
            <a:pPr algn="l"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Core Modules: Your AI Building Blocks</a:t>
            </a:r>
            <a:endParaRPr lang="en-US" sz="3900" dirty="0"/>
          </a:p>
        </p:txBody>
      </p:sp>
      <p:sp>
        <p:nvSpPr>
          <p:cNvPr id="3" name="Shape 1"/>
          <p:cNvSpPr/>
          <p:nvPr/>
        </p:nvSpPr>
        <p:spPr>
          <a:xfrm>
            <a:off x="793790" y="1845112"/>
            <a:ext cx="6422231" cy="2678906"/>
          </a:xfrm>
          <a:prstGeom prst="roundRect">
            <a:avLst>
              <a:gd name="adj" fmla="val 1111"/>
            </a:avLst>
          </a:prstGeom>
          <a:solidFill>
            <a:srgbClr val="EDEBE3"/>
          </a:solidFill>
          <a:ln/>
        </p:spPr>
      </p:sp>
      <p:sp>
        <p:nvSpPr>
          <p:cNvPr id="4" name="Text 2"/>
          <p:cNvSpPr/>
          <p:nvPr/>
        </p:nvSpPr>
        <p:spPr>
          <a:xfrm>
            <a:off x="992148" y="204347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dspy.Predict</a:t>
            </a:r>
            <a:endParaRPr lang="en-US" sz="2300" dirty="0"/>
          </a:p>
        </p:txBody>
      </p:sp>
      <p:sp>
        <p:nvSpPr>
          <p:cNvPr id="5" name="Text 3"/>
          <p:cNvSpPr/>
          <p:nvPr/>
        </p:nvSpPr>
        <p:spPr>
          <a:xfrm>
            <a:off x="992148" y="2534603"/>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The simplest module for direct input-to-output mapping. Perfect for classification, simple Q&amp;A, and summarization tasks.</a:t>
            </a:r>
            <a:endParaRPr lang="en-US" sz="1550" dirty="0"/>
          </a:p>
        </p:txBody>
      </p:sp>
      <p:sp>
        <p:nvSpPr>
          <p:cNvPr id="6" name="Shape 4"/>
          <p:cNvSpPr/>
          <p:nvPr/>
        </p:nvSpPr>
        <p:spPr>
          <a:xfrm>
            <a:off x="992148" y="3392924"/>
            <a:ext cx="6025515" cy="615196"/>
          </a:xfrm>
          <a:prstGeom prst="roundRect">
            <a:avLst>
              <a:gd name="adj" fmla="val 4839"/>
            </a:avLst>
          </a:prstGeom>
          <a:solidFill>
            <a:srgbClr val="ECEBE8"/>
          </a:solidFill>
          <a:ln/>
        </p:spPr>
      </p:sp>
      <p:sp>
        <p:nvSpPr>
          <p:cNvPr id="7" name="Shape 5"/>
          <p:cNvSpPr/>
          <p:nvPr/>
        </p:nvSpPr>
        <p:spPr>
          <a:xfrm>
            <a:off x="982266" y="3392924"/>
            <a:ext cx="6045279" cy="615196"/>
          </a:xfrm>
          <a:prstGeom prst="roundRect">
            <a:avLst>
              <a:gd name="adj" fmla="val 4839"/>
            </a:avLst>
          </a:prstGeom>
          <a:solidFill>
            <a:srgbClr val="ECEBE8"/>
          </a:solidFill>
          <a:ln/>
        </p:spPr>
      </p:sp>
      <p:sp>
        <p:nvSpPr>
          <p:cNvPr id="8" name="Text 6"/>
          <p:cNvSpPr/>
          <p:nvPr/>
        </p:nvSpPr>
        <p:spPr>
          <a:xfrm>
            <a:off x="1180624" y="3541752"/>
            <a:ext cx="5648563"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highlight>
                  <a:srgbClr val="ECEBE8"/>
                </a:highlight>
                <a:latin typeface="Consolas" pitchFamily="34" charset="0"/>
                <a:ea typeface="Consolas" pitchFamily="34" charset="-122"/>
                <a:cs typeface="Consolas" pitchFamily="34" charset="-120"/>
              </a:rPr>
              <a:t>predictor = dspy.Predict(QnASignature)</a:t>
            </a:r>
            <a:endParaRPr lang="en-US" sz="1550" dirty="0"/>
          </a:p>
        </p:txBody>
      </p:sp>
      <p:sp>
        <p:nvSpPr>
          <p:cNvPr id="9" name="Shape 7"/>
          <p:cNvSpPr/>
          <p:nvPr/>
        </p:nvSpPr>
        <p:spPr>
          <a:xfrm>
            <a:off x="7414379" y="1845112"/>
            <a:ext cx="6422231" cy="2678906"/>
          </a:xfrm>
          <a:prstGeom prst="roundRect">
            <a:avLst>
              <a:gd name="adj" fmla="val 1111"/>
            </a:avLst>
          </a:prstGeom>
          <a:solidFill>
            <a:srgbClr val="EDEBE3"/>
          </a:solidFill>
          <a:ln/>
        </p:spPr>
      </p:sp>
      <p:sp>
        <p:nvSpPr>
          <p:cNvPr id="10" name="Text 8"/>
          <p:cNvSpPr/>
          <p:nvPr/>
        </p:nvSpPr>
        <p:spPr>
          <a:xfrm>
            <a:off x="7612737" y="2043470"/>
            <a:ext cx="3024545"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dspy.ChainOfThought</a:t>
            </a:r>
            <a:endParaRPr lang="en-US" sz="2300" dirty="0"/>
          </a:p>
        </p:txBody>
      </p:sp>
      <p:sp>
        <p:nvSpPr>
          <p:cNvPr id="11" name="Text 9"/>
          <p:cNvSpPr/>
          <p:nvPr/>
        </p:nvSpPr>
        <p:spPr>
          <a:xfrm>
            <a:off x="7612737" y="2534603"/>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Encourages step-by-step reasoning before final answers. Ideal for math, logic, and complex reasoning tasks that benefit from "showing work."</a:t>
            </a:r>
            <a:endParaRPr lang="en-US" sz="1550" dirty="0"/>
          </a:p>
        </p:txBody>
      </p:sp>
      <p:sp>
        <p:nvSpPr>
          <p:cNvPr id="12" name="Shape 10"/>
          <p:cNvSpPr/>
          <p:nvPr/>
        </p:nvSpPr>
        <p:spPr>
          <a:xfrm>
            <a:off x="7612737" y="3710464"/>
            <a:ext cx="6025515" cy="615196"/>
          </a:xfrm>
          <a:prstGeom prst="roundRect">
            <a:avLst>
              <a:gd name="adj" fmla="val 4839"/>
            </a:avLst>
          </a:prstGeom>
          <a:solidFill>
            <a:srgbClr val="ECEBE8"/>
          </a:solidFill>
          <a:ln/>
        </p:spPr>
      </p:sp>
      <p:sp>
        <p:nvSpPr>
          <p:cNvPr id="13" name="Shape 11"/>
          <p:cNvSpPr/>
          <p:nvPr/>
        </p:nvSpPr>
        <p:spPr>
          <a:xfrm>
            <a:off x="7602855" y="3710464"/>
            <a:ext cx="6045279" cy="615196"/>
          </a:xfrm>
          <a:prstGeom prst="roundRect">
            <a:avLst>
              <a:gd name="adj" fmla="val 4839"/>
            </a:avLst>
          </a:prstGeom>
          <a:solidFill>
            <a:srgbClr val="ECEBE8"/>
          </a:solidFill>
          <a:ln/>
        </p:spPr>
      </p:sp>
      <p:sp>
        <p:nvSpPr>
          <p:cNvPr id="14" name="Text 12"/>
          <p:cNvSpPr/>
          <p:nvPr/>
        </p:nvSpPr>
        <p:spPr>
          <a:xfrm>
            <a:off x="7801213" y="3859292"/>
            <a:ext cx="5648563"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highlight>
                  <a:srgbClr val="ECEBE8"/>
                </a:highlight>
                <a:latin typeface="Consolas" pitchFamily="34" charset="0"/>
                <a:ea typeface="Consolas" pitchFamily="34" charset="-122"/>
                <a:cs typeface="Consolas" pitchFamily="34" charset="-120"/>
              </a:rPr>
              <a:t>reasoner = dspy.ChainOfThought(MathSignature)</a:t>
            </a:r>
            <a:endParaRPr lang="en-US" sz="1550" dirty="0"/>
          </a:p>
        </p:txBody>
      </p:sp>
      <p:sp>
        <p:nvSpPr>
          <p:cNvPr id="15" name="Shape 13"/>
          <p:cNvSpPr/>
          <p:nvPr/>
        </p:nvSpPr>
        <p:spPr>
          <a:xfrm>
            <a:off x="793790" y="4722376"/>
            <a:ext cx="6422231" cy="2678906"/>
          </a:xfrm>
          <a:prstGeom prst="roundRect">
            <a:avLst>
              <a:gd name="adj" fmla="val 1111"/>
            </a:avLst>
          </a:prstGeom>
          <a:solidFill>
            <a:srgbClr val="EDEBE3"/>
          </a:solidFill>
          <a:ln/>
        </p:spPr>
      </p:sp>
      <p:sp>
        <p:nvSpPr>
          <p:cNvPr id="16" name="Text 14"/>
          <p:cNvSpPr/>
          <p:nvPr/>
        </p:nvSpPr>
        <p:spPr>
          <a:xfrm>
            <a:off x="992148" y="4920734"/>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dspy.ReAct</a:t>
            </a:r>
            <a:endParaRPr lang="en-US" sz="2300" dirty="0"/>
          </a:p>
        </p:txBody>
      </p:sp>
      <p:sp>
        <p:nvSpPr>
          <p:cNvPr id="17" name="Text 15"/>
          <p:cNvSpPr/>
          <p:nvPr/>
        </p:nvSpPr>
        <p:spPr>
          <a:xfrm>
            <a:off x="992148" y="5411867"/>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Combines reasoning with action - lets models call external tools, APIs, or databases. Essential for building intelligent agents.</a:t>
            </a:r>
            <a:endParaRPr lang="en-US" sz="1550" dirty="0"/>
          </a:p>
        </p:txBody>
      </p:sp>
      <p:sp>
        <p:nvSpPr>
          <p:cNvPr id="18" name="Shape 16"/>
          <p:cNvSpPr/>
          <p:nvPr/>
        </p:nvSpPr>
        <p:spPr>
          <a:xfrm>
            <a:off x="992148" y="6587728"/>
            <a:ext cx="6025515" cy="615196"/>
          </a:xfrm>
          <a:prstGeom prst="roundRect">
            <a:avLst>
              <a:gd name="adj" fmla="val 4839"/>
            </a:avLst>
          </a:prstGeom>
          <a:solidFill>
            <a:srgbClr val="ECEBE8"/>
          </a:solidFill>
          <a:ln/>
        </p:spPr>
      </p:sp>
      <p:sp>
        <p:nvSpPr>
          <p:cNvPr id="19" name="Shape 17"/>
          <p:cNvSpPr/>
          <p:nvPr/>
        </p:nvSpPr>
        <p:spPr>
          <a:xfrm>
            <a:off x="982266" y="6587728"/>
            <a:ext cx="6045279" cy="615196"/>
          </a:xfrm>
          <a:prstGeom prst="roundRect">
            <a:avLst>
              <a:gd name="adj" fmla="val 4839"/>
            </a:avLst>
          </a:prstGeom>
          <a:solidFill>
            <a:srgbClr val="ECEBE8"/>
          </a:solidFill>
          <a:ln/>
        </p:spPr>
      </p:sp>
      <p:sp>
        <p:nvSpPr>
          <p:cNvPr id="20" name="Text 18"/>
          <p:cNvSpPr/>
          <p:nvPr/>
        </p:nvSpPr>
        <p:spPr>
          <a:xfrm>
            <a:off x="1180624" y="6736556"/>
            <a:ext cx="5648563"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highlight>
                  <a:srgbClr val="ECEBE8"/>
                </a:highlight>
                <a:latin typeface="Consolas" pitchFamily="34" charset="0"/>
                <a:ea typeface="Consolas" pitchFamily="34" charset="-122"/>
                <a:cs typeface="Consolas" pitchFamily="34" charset="-120"/>
              </a:rPr>
              <a:t>agent = dspy.ReAct(AgentSignature, tools=tools)</a:t>
            </a:r>
            <a:endParaRPr lang="en-US" sz="1550" dirty="0"/>
          </a:p>
        </p:txBody>
      </p:sp>
      <p:sp>
        <p:nvSpPr>
          <p:cNvPr id="21" name="Shape 19"/>
          <p:cNvSpPr/>
          <p:nvPr/>
        </p:nvSpPr>
        <p:spPr>
          <a:xfrm>
            <a:off x="7414379" y="4722376"/>
            <a:ext cx="6422231" cy="2678906"/>
          </a:xfrm>
          <a:prstGeom prst="roundRect">
            <a:avLst>
              <a:gd name="adj" fmla="val 1111"/>
            </a:avLst>
          </a:prstGeom>
          <a:solidFill>
            <a:srgbClr val="EDEBE3"/>
          </a:solidFill>
          <a:ln/>
        </p:spPr>
      </p:sp>
      <p:sp>
        <p:nvSpPr>
          <p:cNvPr id="22" name="Text 20"/>
          <p:cNvSpPr/>
          <p:nvPr/>
        </p:nvSpPr>
        <p:spPr>
          <a:xfrm>
            <a:off x="7612737" y="4920734"/>
            <a:ext cx="3402925"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dspy.ProgramOfThought</a:t>
            </a:r>
            <a:endParaRPr lang="en-US" sz="2300" dirty="0"/>
          </a:p>
        </p:txBody>
      </p:sp>
      <p:sp>
        <p:nvSpPr>
          <p:cNvPr id="23" name="Text 21"/>
          <p:cNvSpPr/>
          <p:nvPr/>
        </p:nvSpPr>
        <p:spPr>
          <a:xfrm>
            <a:off x="7612737" y="5411867"/>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Generates executable code to solve problems, then runs it safely. Perfect for math, data processing, and structured reasoning.</a:t>
            </a:r>
            <a:endParaRPr lang="en-US" sz="1550" dirty="0"/>
          </a:p>
        </p:txBody>
      </p:sp>
      <p:sp>
        <p:nvSpPr>
          <p:cNvPr id="24" name="Shape 22"/>
          <p:cNvSpPr/>
          <p:nvPr/>
        </p:nvSpPr>
        <p:spPr>
          <a:xfrm>
            <a:off x="7612737" y="6587728"/>
            <a:ext cx="6025515" cy="615196"/>
          </a:xfrm>
          <a:prstGeom prst="roundRect">
            <a:avLst>
              <a:gd name="adj" fmla="val 4839"/>
            </a:avLst>
          </a:prstGeom>
          <a:solidFill>
            <a:srgbClr val="ECEBE8"/>
          </a:solidFill>
          <a:ln/>
        </p:spPr>
      </p:sp>
      <p:sp>
        <p:nvSpPr>
          <p:cNvPr id="25" name="Shape 23"/>
          <p:cNvSpPr/>
          <p:nvPr/>
        </p:nvSpPr>
        <p:spPr>
          <a:xfrm>
            <a:off x="7602855" y="6587728"/>
            <a:ext cx="6045279" cy="615196"/>
          </a:xfrm>
          <a:prstGeom prst="roundRect">
            <a:avLst>
              <a:gd name="adj" fmla="val 4839"/>
            </a:avLst>
          </a:prstGeom>
          <a:solidFill>
            <a:srgbClr val="ECEBE8"/>
          </a:solidFill>
          <a:ln/>
        </p:spPr>
      </p:sp>
      <p:sp>
        <p:nvSpPr>
          <p:cNvPr id="26" name="Text 24"/>
          <p:cNvSpPr/>
          <p:nvPr/>
        </p:nvSpPr>
        <p:spPr>
          <a:xfrm>
            <a:off x="7801213" y="6736556"/>
            <a:ext cx="5648563" cy="317540"/>
          </a:xfrm>
          <a:prstGeom prst="rect">
            <a:avLst/>
          </a:prstGeom>
          <a:noFill/>
          <a:ln/>
        </p:spPr>
        <p:txBody>
          <a:bodyPr wrap="none" lIns="0" tIns="0" rIns="0" bIns="0" rtlCol="0" anchor="t"/>
          <a:lstStyle/>
          <a:p>
            <a:pPr algn="l" indent="0" marL="0">
              <a:lnSpc>
                <a:spcPts val="2500"/>
              </a:lnSpc>
              <a:buNone/>
            </a:pPr>
            <a:r>
              <a:rPr lang="en-US" sz="1550" dirty="0">
                <a:solidFill>
                  <a:srgbClr val="161613"/>
                </a:solidFill>
                <a:highlight>
                  <a:srgbClr val="ECEBE8"/>
                </a:highlight>
                <a:latin typeface="Consolas" pitchFamily="34" charset="0"/>
                <a:ea typeface="Consolas" pitchFamily="34" charset="-122"/>
                <a:cs typeface="Consolas" pitchFamily="34" charset="-120"/>
              </a:rPr>
              <a:t>coder = dspy.ProgramOfThought(CodeSignature)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7903" y="993100"/>
            <a:ext cx="7608213" cy="462082"/>
          </a:xfrm>
          <a:prstGeom prst="rect">
            <a:avLst/>
          </a:prstGeom>
          <a:noFill/>
          <a:ln/>
        </p:spPr>
        <p:txBody>
          <a:bodyPr wrap="none" lIns="0" tIns="0" rIns="0" bIns="0" rtlCol="0" anchor="t"/>
          <a:lstStyle/>
          <a:p>
            <a:pPr algn="l" indent="0" marL="0">
              <a:lnSpc>
                <a:spcPts val="3600"/>
              </a:lnSpc>
              <a:buNone/>
            </a:pPr>
            <a:r>
              <a:rPr lang="en-US" sz="2900" dirty="0">
                <a:solidFill>
                  <a:srgbClr val="161613"/>
                </a:solidFill>
                <a:latin typeface="DM Sans Medium" pitchFamily="34" charset="0"/>
                <a:ea typeface="DM Sans Medium" pitchFamily="34" charset="-122"/>
                <a:cs typeface="DM Sans Medium" pitchFamily="34" charset="-120"/>
              </a:rPr>
              <a:t>Real-World Example: Customer Support Bot</a:t>
            </a:r>
            <a:endParaRPr lang="en-US" sz="2900" dirty="0"/>
          </a:p>
        </p:txBody>
      </p:sp>
      <p:sp>
        <p:nvSpPr>
          <p:cNvPr id="4" name="Text 1"/>
          <p:cNvSpPr/>
          <p:nvPr/>
        </p:nvSpPr>
        <p:spPr>
          <a:xfrm>
            <a:off x="6077903" y="1676995"/>
            <a:ext cx="2218373" cy="277178"/>
          </a:xfrm>
          <a:prstGeom prst="rect">
            <a:avLst/>
          </a:prstGeom>
          <a:noFill/>
          <a:ln/>
        </p:spPr>
        <p:txBody>
          <a:bodyPr wrap="none" lIns="0" tIns="0" rIns="0" bIns="0" rtlCol="0" anchor="t"/>
          <a:lstStyle/>
          <a:p>
            <a:pPr algn="l" indent="0" marL="0">
              <a:lnSpc>
                <a:spcPts val="2150"/>
              </a:lnSpc>
              <a:buNone/>
            </a:pPr>
            <a:r>
              <a:rPr lang="en-US" sz="1700" dirty="0">
                <a:solidFill>
                  <a:srgbClr val="161613"/>
                </a:solidFill>
                <a:latin typeface="DM Sans Medium" pitchFamily="34" charset="0"/>
                <a:ea typeface="DM Sans Medium" pitchFamily="34" charset="-122"/>
                <a:cs typeface="DM Sans Medium" pitchFamily="34" charset="-120"/>
              </a:rPr>
              <a:t>The Problem</a:t>
            </a:r>
            <a:endParaRPr lang="en-US" sz="1700" dirty="0"/>
          </a:p>
        </p:txBody>
      </p:sp>
      <p:sp>
        <p:nvSpPr>
          <p:cNvPr id="5" name="Text 2"/>
          <p:cNvSpPr/>
          <p:nvPr/>
        </p:nvSpPr>
        <p:spPr>
          <a:xfrm>
            <a:off x="6077903" y="2175986"/>
            <a:ext cx="7960995" cy="473154"/>
          </a:xfrm>
          <a:prstGeom prst="rect">
            <a:avLst/>
          </a:prstGeom>
          <a:noFill/>
          <a:ln/>
        </p:spPr>
        <p:txBody>
          <a:bodyPr wrap="square" lIns="0" tIns="0" rIns="0" bIns="0" rtlCol="0" anchor="t"/>
          <a:lstStyle/>
          <a:p>
            <a:pPr algn="l" indent="0" marL="0">
              <a:lnSpc>
                <a:spcPts val="1850"/>
              </a:lnSpc>
              <a:buNone/>
            </a:pPr>
            <a:r>
              <a:rPr lang="en-US" sz="1150" dirty="0">
                <a:solidFill>
                  <a:srgbClr val="161613"/>
                </a:solidFill>
                <a:latin typeface="Inter" pitchFamily="34" charset="0"/>
                <a:ea typeface="Inter" pitchFamily="34" charset="-122"/>
                <a:cs typeface="Inter" pitchFamily="34" charset="-120"/>
              </a:rPr>
              <a:t>A telecommunications company needs an AI assistant that can handle customer queries using their internal knowledge base. Traditional approaches require extensive prompt engineering for every query type.</a:t>
            </a:r>
            <a:endParaRPr lang="en-US" sz="1150" dirty="0"/>
          </a:p>
        </p:txBody>
      </p:sp>
      <p:sp>
        <p:nvSpPr>
          <p:cNvPr id="6" name="Text 3"/>
          <p:cNvSpPr/>
          <p:nvPr/>
        </p:nvSpPr>
        <p:spPr>
          <a:xfrm>
            <a:off x="6077903" y="2870954"/>
            <a:ext cx="2218373" cy="277178"/>
          </a:xfrm>
          <a:prstGeom prst="rect">
            <a:avLst/>
          </a:prstGeom>
          <a:noFill/>
          <a:ln/>
        </p:spPr>
        <p:txBody>
          <a:bodyPr wrap="none" lIns="0" tIns="0" rIns="0" bIns="0" rtlCol="0" anchor="t"/>
          <a:lstStyle/>
          <a:p>
            <a:pPr algn="l" indent="0" marL="0">
              <a:lnSpc>
                <a:spcPts val="2150"/>
              </a:lnSpc>
              <a:buNone/>
            </a:pPr>
            <a:r>
              <a:rPr lang="en-US" sz="1700" dirty="0">
                <a:solidFill>
                  <a:srgbClr val="161613"/>
                </a:solidFill>
                <a:latin typeface="DM Sans Medium" pitchFamily="34" charset="0"/>
                <a:ea typeface="DM Sans Medium" pitchFamily="34" charset="-122"/>
                <a:cs typeface="DM Sans Medium" pitchFamily="34" charset="-120"/>
              </a:rPr>
              <a:t>The DSPy Solution</a:t>
            </a:r>
            <a:endParaRPr lang="en-US" sz="1700" dirty="0"/>
          </a:p>
        </p:txBody>
      </p:sp>
      <p:sp>
        <p:nvSpPr>
          <p:cNvPr id="7" name="Shape 4"/>
          <p:cNvSpPr/>
          <p:nvPr/>
        </p:nvSpPr>
        <p:spPr>
          <a:xfrm>
            <a:off x="6077903" y="3536275"/>
            <a:ext cx="4632246" cy="3533775"/>
          </a:xfrm>
          <a:prstGeom prst="roundRect">
            <a:avLst>
              <a:gd name="adj" fmla="val 628"/>
            </a:avLst>
          </a:prstGeom>
          <a:solidFill>
            <a:srgbClr val="ECEBE8"/>
          </a:solidFill>
          <a:ln/>
        </p:spPr>
      </p:sp>
      <p:sp>
        <p:nvSpPr>
          <p:cNvPr id="8" name="Shape 5"/>
          <p:cNvSpPr/>
          <p:nvPr/>
        </p:nvSpPr>
        <p:spPr>
          <a:xfrm>
            <a:off x="6070521" y="3536275"/>
            <a:ext cx="4647009" cy="3533775"/>
          </a:xfrm>
          <a:prstGeom prst="roundRect">
            <a:avLst>
              <a:gd name="adj" fmla="val 628"/>
            </a:avLst>
          </a:prstGeom>
          <a:solidFill>
            <a:srgbClr val="ECEBE8"/>
          </a:solidFill>
          <a:ln/>
        </p:spPr>
      </p:sp>
      <p:sp>
        <p:nvSpPr>
          <p:cNvPr id="9" name="Text 6"/>
          <p:cNvSpPr/>
          <p:nvPr/>
        </p:nvSpPr>
        <p:spPr>
          <a:xfrm>
            <a:off x="6218396" y="3647122"/>
            <a:ext cx="4351258" cy="3312081"/>
          </a:xfrm>
          <a:prstGeom prst="rect">
            <a:avLst/>
          </a:prstGeom>
          <a:noFill/>
          <a:ln/>
        </p:spPr>
        <p:txBody>
          <a:bodyPr wrap="square" lIns="0" tIns="0" rIns="0" bIns="0" rtlCol="0" anchor="t"/>
          <a:lstStyle/>
          <a:p>
            <a:pPr algn="l" indent="0" marL="0">
              <a:lnSpc>
                <a:spcPts val="1850"/>
              </a:lnSpc>
              <a:buNone/>
            </a:pPr>
            <a:r>
              <a:rPr lang="en-US" sz="1150" dirty="0">
                <a:solidFill>
                  <a:srgbClr val="161613"/>
                </a:solidFill>
                <a:highlight>
                  <a:srgbClr val="ECEBE8"/>
                </a:highlight>
                <a:latin typeface="Consolas" pitchFamily="34" charset="0"/>
                <a:ea typeface="Consolas" pitchFamily="34" charset="-122"/>
                <a:cs typeface="Consolas" pitchFamily="34" charset="-120"/>
              </a:rPr>
              <a:t>class SupportSignature(dspy.Signature):    query = dspy.InputField()    context = dspy.InputField()     response = dspy.OutputField()class SupportBot(dspy.Program):    def __init__(self, retriever):        self.retriever = retriever        self.responder = dspy.ChainOfThought(SupportSignature)        def forward(self, query):        docs = self.retriever.search(query, k=3)        context = "\n".join(docs)        return self.responder(query=query, context=context)</a:t>
            </a:r>
            <a:endParaRPr lang="en-US" sz="1150" dirty="0"/>
          </a:p>
        </p:txBody>
      </p:sp>
      <p:sp>
        <p:nvSpPr>
          <p:cNvPr id="10" name="Text 7"/>
          <p:cNvSpPr/>
          <p:nvPr/>
        </p:nvSpPr>
        <p:spPr>
          <a:xfrm>
            <a:off x="11078528" y="3517821"/>
            <a:ext cx="1848683" cy="231100"/>
          </a:xfrm>
          <a:prstGeom prst="rect">
            <a:avLst/>
          </a:prstGeom>
          <a:noFill/>
          <a:ln/>
        </p:spPr>
        <p:txBody>
          <a:bodyPr wrap="none" lIns="0" tIns="0" rIns="0" bIns="0" rtlCol="0" anchor="t"/>
          <a:lstStyle/>
          <a:p>
            <a:pPr algn="l" indent="0" marL="0">
              <a:lnSpc>
                <a:spcPts val="1800"/>
              </a:lnSpc>
              <a:buNone/>
            </a:pPr>
            <a:r>
              <a:rPr lang="en-US" sz="1450" dirty="0">
                <a:solidFill>
                  <a:srgbClr val="161613"/>
                </a:solidFill>
                <a:latin typeface="DM Sans Medium" pitchFamily="34" charset="0"/>
                <a:ea typeface="DM Sans Medium" pitchFamily="34" charset="-122"/>
                <a:cs typeface="DM Sans Medium" pitchFamily="34" charset="-120"/>
              </a:rPr>
              <a:t>Key Benefits</a:t>
            </a:r>
            <a:endParaRPr lang="en-US" sz="1450" dirty="0"/>
          </a:p>
        </p:txBody>
      </p:sp>
      <p:sp>
        <p:nvSpPr>
          <p:cNvPr id="11" name="Text 8"/>
          <p:cNvSpPr/>
          <p:nvPr/>
        </p:nvSpPr>
        <p:spPr>
          <a:xfrm>
            <a:off x="11078528" y="3896797"/>
            <a:ext cx="2967871"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161613"/>
                </a:solidFill>
                <a:latin typeface="Inter" pitchFamily="34" charset="0"/>
                <a:ea typeface="Inter" pitchFamily="34" charset="-122"/>
                <a:cs typeface="Inter" pitchFamily="34" charset="-120"/>
              </a:rPr>
              <a:t>No manual prompt writing</a:t>
            </a:r>
            <a:endParaRPr lang="en-US" sz="1150" dirty="0"/>
          </a:p>
        </p:txBody>
      </p:sp>
      <p:sp>
        <p:nvSpPr>
          <p:cNvPr id="12" name="Text 9"/>
          <p:cNvSpPr/>
          <p:nvPr/>
        </p:nvSpPr>
        <p:spPr>
          <a:xfrm>
            <a:off x="11078528" y="4185047"/>
            <a:ext cx="2967871"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161613"/>
                </a:solidFill>
                <a:latin typeface="Inter" pitchFamily="34" charset="0"/>
                <a:ea typeface="Inter" pitchFamily="34" charset="-122"/>
                <a:cs typeface="Inter" pitchFamily="34" charset="-120"/>
              </a:rPr>
              <a:t>Reusable across query types</a:t>
            </a:r>
            <a:endParaRPr lang="en-US" sz="1150" dirty="0"/>
          </a:p>
        </p:txBody>
      </p:sp>
      <p:sp>
        <p:nvSpPr>
          <p:cNvPr id="13" name="Text 10"/>
          <p:cNvSpPr/>
          <p:nvPr/>
        </p:nvSpPr>
        <p:spPr>
          <a:xfrm>
            <a:off x="11078528" y="4473297"/>
            <a:ext cx="2967871"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161613"/>
                </a:solidFill>
                <a:latin typeface="Inter" pitchFamily="34" charset="0"/>
                <a:ea typeface="Inter" pitchFamily="34" charset="-122"/>
                <a:cs typeface="Inter" pitchFamily="34" charset="-120"/>
              </a:rPr>
              <a:t>Automatically optimizable</a:t>
            </a:r>
            <a:endParaRPr lang="en-US" sz="1150" dirty="0"/>
          </a:p>
        </p:txBody>
      </p:sp>
      <p:sp>
        <p:nvSpPr>
          <p:cNvPr id="14" name="Text 11"/>
          <p:cNvSpPr/>
          <p:nvPr/>
        </p:nvSpPr>
        <p:spPr>
          <a:xfrm>
            <a:off x="11078528" y="4761548"/>
            <a:ext cx="2967871"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161613"/>
                </a:solidFill>
                <a:latin typeface="Inter" pitchFamily="34" charset="0"/>
                <a:ea typeface="Inter" pitchFamily="34" charset="-122"/>
                <a:cs typeface="Inter" pitchFamily="34" charset="-120"/>
              </a:rPr>
              <a:t>Maintainable and testable</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241" y="694611"/>
            <a:ext cx="5606415" cy="611148"/>
          </a:xfrm>
          <a:prstGeom prst="rect">
            <a:avLst/>
          </a:prstGeom>
          <a:noFill/>
          <a:ln/>
        </p:spPr>
        <p:txBody>
          <a:bodyPr wrap="none" lIns="0" tIns="0" rIns="0" bIns="0" rtlCol="0" anchor="t"/>
          <a:lstStyle/>
          <a:p>
            <a:pPr algn="l" indent="0" marL="0">
              <a:lnSpc>
                <a:spcPts val="4800"/>
              </a:lnSpc>
              <a:buNone/>
            </a:pPr>
            <a:r>
              <a:rPr lang="en-US" sz="3800" dirty="0">
                <a:solidFill>
                  <a:srgbClr val="161613"/>
                </a:solidFill>
                <a:latin typeface="DM Sans Medium" pitchFamily="34" charset="0"/>
                <a:ea typeface="DM Sans Medium" pitchFamily="34" charset="-122"/>
                <a:cs typeface="DM Sans Medium" pitchFamily="34" charset="-120"/>
              </a:rPr>
              <a:t>The Power of Optimizers</a:t>
            </a:r>
            <a:endParaRPr lang="en-US" sz="3800" dirty="0"/>
          </a:p>
        </p:txBody>
      </p:sp>
      <p:sp>
        <p:nvSpPr>
          <p:cNvPr id="4" name="Text 1"/>
          <p:cNvSpPr/>
          <p:nvPr/>
        </p:nvSpPr>
        <p:spPr>
          <a:xfrm>
            <a:off x="782241" y="1599009"/>
            <a:ext cx="5367457" cy="366713"/>
          </a:xfrm>
          <a:prstGeom prst="rect">
            <a:avLst/>
          </a:prstGeom>
          <a:noFill/>
          <a:ln/>
        </p:spPr>
        <p:txBody>
          <a:bodyPr wrap="none" lIns="0" tIns="0" rIns="0" bIns="0" rtlCol="0" anchor="t"/>
          <a:lstStyle/>
          <a:p>
            <a:pPr algn="l" indent="0" marL="0">
              <a:lnSpc>
                <a:spcPts val="2850"/>
              </a:lnSpc>
              <a:buNone/>
            </a:pPr>
            <a:r>
              <a:rPr lang="en-US" sz="2300" dirty="0">
                <a:solidFill>
                  <a:srgbClr val="161613"/>
                </a:solidFill>
                <a:latin typeface="DM Sans Medium" pitchFamily="34" charset="0"/>
                <a:ea typeface="DM Sans Medium" pitchFamily="34" charset="-122"/>
                <a:cs typeface="DM Sans Medium" pitchFamily="34" charset="-120"/>
              </a:rPr>
              <a:t>Eliminating Manual Prompt Engineering</a:t>
            </a:r>
            <a:endParaRPr lang="en-US" sz="2300" dirty="0"/>
          </a:p>
        </p:txBody>
      </p:sp>
      <p:sp>
        <p:nvSpPr>
          <p:cNvPr id="5" name="Text 2"/>
          <p:cNvSpPr/>
          <p:nvPr/>
        </p:nvSpPr>
        <p:spPr>
          <a:xfrm>
            <a:off x="782241" y="2258973"/>
            <a:ext cx="7579519" cy="938689"/>
          </a:xfrm>
          <a:prstGeom prst="rect">
            <a:avLst/>
          </a:prstGeom>
          <a:noFill/>
          <a:ln/>
        </p:spPr>
        <p:txBody>
          <a:bodyPr wrap="square" lIns="0" tIns="0" rIns="0" bIns="0" rtlCol="0" anchor="t"/>
          <a:lstStyle/>
          <a:p>
            <a:pPr algn="l" indent="0" marL="0">
              <a:lnSpc>
                <a:spcPts val="2450"/>
              </a:lnSpc>
              <a:buNone/>
            </a:pPr>
            <a:r>
              <a:rPr lang="en-US" sz="1500" dirty="0">
                <a:solidFill>
                  <a:srgbClr val="161613"/>
                </a:solidFill>
                <a:latin typeface="Inter" pitchFamily="34" charset="0"/>
                <a:ea typeface="Inter" pitchFamily="34" charset="-122"/>
                <a:cs typeface="Inter" pitchFamily="34" charset="-120"/>
              </a:rPr>
              <a:t>Optimizers are DSPy's secret weapon - they automatically improve your AI pipelines without manual intervention. Instead of spending weeks crafting perfect prompts, you provide examples and metrics, and DSPy handles the optimization.</a:t>
            </a:r>
            <a:endParaRPr lang="en-US" sz="1500" dirty="0"/>
          </a:p>
        </p:txBody>
      </p:sp>
      <p:sp>
        <p:nvSpPr>
          <p:cNvPr id="6" name="Text 3"/>
          <p:cNvSpPr/>
          <p:nvPr/>
        </p:nvSpPr>
        <p:spPr>
          <a:xfrm>
            <a:off x="782241" y="3417570"/>
            <a:ext cx="195501" cy="244435"/>
          </a:xfrm>
          <a:prstGeom prst="rect">
            <a:avLst/>
          </a:prstGeom>
          <a:noFill/>
          <a:ln/>
        </p:spPr>
        <p:txBody>
          <a:bodyPr wrap="none" lIns="0" tIns="0" rIns="0" bIns="0" rtlCol="0" anchor="t"/>
          <a:lstStyle/>
          <a:p>
            <a:pPr algn="l" indent="0" marL="0">
              <a:lnSpc>
                <a:spcPts val="2450"/>
              </a:lnSpc>
              <a:buNone/>
            </a:pPr>
            <a:r>
              <a:rPr lang="en-US" sz="1500" dirty="0">
                <a:solidFill>
                  <a:srgbClr val="161613"/>
                </a:solidFill>
                <a:latin typeface="DM Sans Light" pitchFamily="34" charset="0"/>
                <a:ea typeface="DM Sans Light" pitchFamily="34" charset="-122"/>
                <a:cs typeface="DM Sans Light" pitchFamily="34" charset="-120"/>
              </a:rPr>
              <a:t>01</a:t>
            </a:r>
            <a:endParaRPr lang="en-US" sz="1500" dirty="0"/>
          </a:p>
        </p:txBody>
      </p:sp>
      <p:sp>
        <p:nvSpPr>
          <p:cNvPr id="7" name="Shape 4"/>
          <p:cNvSpPr/>
          <p:nvPr/>
        </p:nvSpPr>
        <p:spPr>
          <a:xfrm>
            <a:off x="782241" y="3727013"/>
            <a:ext cx="3692009" cy="22860"/>
          </a:xfrm>
          <a:prstGeom prst="rect">
            <a:avLst/>
          </a:prstGeom>
          <a:solidFill>
            <a:srgbClr val="28282F"/>
          </a:solidFill>
          <a:ln/>
        </p:spPr>
      </p:sp>
      <p:sp>
        <p:nvSpPr>
          <p:cNvPr id="8" name="Text 5"/>
          <p:cNvSpPr/>
          <p:nvPr/>
        </p:nvSpPr>
        <p:spPr>
          <a:xfrm>
            <a:off x="782241" y="3870484"/>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BootstrapFewShot</a:t>
            </a:r>
            <a:endParaRPr lang="en-US" sz="1900" dirty="0"/>
          </a:p>
        </p:txBody>
      </p:sp>
      <p:sp>
        <p:nvSpPr>
          <p:cNvPr id="9" name="Text 6"/>
          <p:cNvSpPr/>
          <p:nvPr/>
        </p:nvSpPr>
        <p:spPr>
          <a:xfrm>
            <a:off x="782241" y="4293275"/>
            <a:ext cx="3692009" cy="1251585"/>
          </a:xfrm>
          <a:prstGeom prst="rect">
            <a:avLst/>
          </a:prstGeom>
          <a:noFill/>
          <a:ln/>
        </p:spPr>
        <p:txBody>
          <a:bodyPr wrap="square" lIns="0" tIns="0" rIns="0" bIns="0" rtlCol="0" anchor="t"/>
          <a:lstStyle/>
          <a:p>
            <a:pPr algn="l" indent="0" marL="0">
              <a:lnSpc>
                <a:spcPts val="2450"/>
              </a:lnSpc>
              <a:buNone/>
            </a:pPr>
            <a:r>
              <a:rPr lang="en-US" sz="1500" dirty="0">
                <a:solidFill>
                  <a:srgbClr val="161613"/>
                </a:solidFill>
                <a:latin typeface="Inter" pitchFamily="34" charset="0"/>
                <a:ea typeface="Inter" pitchFamily="34" charset="-122"/>
                <a:cs typeface="Inter" pitchFamily="34" charset="-120"/>
              </a:rPr>
              <a:t>Learns better prompts from small datasets of input-output pairs. Automatically builds examples so you don't handcraft them.</a:t>
            </a:r>
            <a:endParaRPr lang="en-US" sz="1500" dirty="0"/>
          </a:p>
        </p:txBody>
      </p:sp>
      <p:sp>
        <p:nvSpPr>
          <p:cNvPr id="10" name="Text 7"/>
          <p:cNvSpPr/>
          <p:nvPr/>
        </p:nvSpPr>
        <p:spPr>
          <a:xfrm>
            <a:off x="4669750" y="3417570"/>
            <a:ext cx="195501" cy="244435"/>
          </a:xfrm>
          <a:prstGeom prst="rect">
            <a:avLst/>
          </a:prstGeom>
          <a:noFill/>
          <a:ln/>
        </p:spPr>
        <p:txBody>
          <a:bodyPr wrap="none" lIns="0" tIns="0" rIns="0" bIns="0" rtlCol="0" anchor="t"/>
          <a:lstStyle/>
          <a:p>
            <a:pPr algn="l" indent="0" marL="0">
              <a:lnSpc>
                <a:spcPts val="2450"/>
              </a:lnSpc>
              <a:buNone/>
            </a:pPr>
            <a:r>
              <a:rPr lang="en-US" sz="1500" dirty="0">
                <a:solidFill>
                  <a:srgbClr val="161613"/>
                </a:solidFill>
                <a:latin typeface="DM Sans Light" pitchFamily="34" charset="0"/>
                <a:ea typeface="DM Sans Light" pitchFamily="34" charset="-122"/>
                <a:cs typeface="DM Sans Light" pitchFamily="34" charset="-120"/>
              </a:rPr>
              <a:t>02</a:t>
            </a:r>
            <a:endParaRPr lang="en-US" sz="1500" dirty="0"/>
          </a:p>
        </p:txBody>
      </p:sp>
      <p:sp>
        <p:nvSpPr>
          <p:cNvPr id="11" name="Shape 8"/>
          <p:cNvSpPr/>
          <p:nvPr/>
        </p:nvSpPr>
        <p:spPr>
          <a:xfrm>
            <a:off x="4669750" y="3727013"/>
            <a:ext cx="3692009" cy="22860"/>
          </a:xfrm>
          <a:prstGeom prst="rect">
            <a:avLst/>
          </a:prstGeom>
          <a:solidFill>
            <a:srgbClr val="28282F"/>
          </a:solidFill>
          <a:ln/>
        </p:spPr>
      </p:sp>
      <p:sp>
        <p:nvSpPr>
          <p:cNvPr id="12" name="Text 9"/>
          <p:cNvSpPr/>
          <p:nvPr/>
        </p:nvSpPr>
        <p:spPr>
          <a:xfrm>
            <a:off x="4669750" y="3870484"/>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LabeledFewShot</a:t>
            </a:r>
            <a:endParaRPr lang="en-US" sz="1900" dirty="0"/>
          </a:p>
        </p:txBody>
      </p:sp>
      <p:sp>
        <p:nvSpPr>
          <p:cNvPr id="13" name="Text 10"/>
          <p:cNvSpPr/>
          <p:nvPr/>
        </p:nvSpPr>
        <p:spPr>
          <a:xfrm>
            <a:off x="4669750" y="4293275"/>
            <a:ext cx="3692009" cy="938689"/>
          </a:xfrm>
          <a:prstGeom prst="rect">
            <a:avLst/>
          </a:prstGeom>
          <a:noFill/>
          <a:ln/>
        </p:spPr>
        <p:txBody>
          <a:bodyPr wrap="square" lIns="0" tIns="0" rIns="0" bIns="0" rtlCol="0" anchor="t"/>
          <a:lstStyle/>
          <a:p>
            <a:pPr algn="l" indent="0" marL="0">
              <a:lnSpc>
                <a:spcPts val="2450"/>
              </a:lnSpc>
              <a:buNone/>
            </a:pPr>
            <a:r>
              <a:rPr lang="en-US" sz="1500" dirty="0">
                <a:solidFill>
                  <a:srgbClr val="161613"/>
                </a:solidFill>
                <a:latin typeface="Inter" pitchFamily="34" charset="0"/>
                <a:ea typeface="Inter" pitchFamily="34" charset="-122"/>
                <a:cs typeface="Inter" pitchFamily="34" charset="-120"/>
              </a:rPr>
              <a:t>Uses explicit labeled data for controlled optimization. Perfect when you have high-quality training examples.</a:t>
            </a:r>
            <a:endParaRPr lang="en-US" sz="1500" dirty="0"/>
          </a:p>
        </p:txBody>
      </p:sp>
      <p:sp>
        <p:nvSpPr>
          <p:cNvPr id="14" name="Text 11"/>
          <p:cNvSpPr/>
          <p:nvPr/>
        </p:nvSpPr>
        <p:spPr>
          <a:xfrm>
            <a:off x="782241" y="5886926"/>
            <a:ext cx="195501" cy="244435"/>
          </a:xfrm>
          <a:prstGeom prst="rect">
            <a:avLst/>
          </a:prstGeom>
          <a:noFill/>
          <a:ln/>
        </p:spPr>
        <p:txBody>
          <a:bodyPr wrap="none" lIns="0" tIns="0" rIns="0" bIns="0" rtlCol="0" anchor="t"/>
          <a:lstStyle/>
          <a:p>
            <a:pPr algn="l" indent="0" marL="0">
              <a:lnSpc>
                <a:spcPts val="2450"/>
              </a:lnSpc>
              <a:buNone/>
            </a:pPr>
            <a:r>
              <a:rPr lang="en-US" sz="1500" dirty="0">
                <a:solidFill>
                  <a:srgbClr val="161613"/>
                </a:solidFill>
                <a:latin typeface="DM Sans Light" pitchFamily="34" charset="0"/>
                <a:ea typeface="DM Sans Light" pitchFamily="34" charset="-122"/>
                <a:cs typeface="DM Sans Light" pitchFamily="34" charset="-120"/>
              </a:rPr>
              <a:t>03</a:t>
            </a:r>
            <a:endParaRPr lang="en-US" sz="1500" dirty="0"/>
          </a:p>
        </p:txBody>
      </p:sp>
      <p:sp>
        <p:nvSpPr>
          <p:cNvPr id="15" name="Shape 12"/>
          <p:cNvSpPr/>
          <p:nvPr/>
        </p:nvSpPr>
        <p:spPr>
          <a:xfrm>
            <a:off x="782241" y="6196370"/>
            <a:ext cx="7579519" cy="22860"/>
          </a:xfrm>
          <a:prstGeom prst="rect">
            <a:avLst/>
          </a:prstGeom>
          <a:solidFill>
            <a:srgbClr val="28282F"/>
          </a:solidFill>
          <a:ln/>
        </p:spPr>
      </p:sp>
      <p:sp>
        <p:nvSpPr>
          <p:cNvPr id="16" name="Text 13"/>
          <p:cNvSpPr/>
          <p:nvPr/>
        </p:nvSpPr>
        <p:spPr>
          <a:xfrm>
            <a:off x="782241" y="6339840"/>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161613"/>
                </a:solidFill>
                <a:latin typeface="DM Sans Medium" pitchFamily="34" charset="0"/>
                <a:ea typeface="DM Sans Medium" pitchFamily="34" charset="-122"/>
                <a:cs typeface="DM Sans Medium" pitchFamily="34" charset="-120"/>
              </a:rPr>
              <a:t>GEPA</a:t>
            </a:r>
            <a:endParaRPr lang="en-US" sz="1900" dirty="0"/>
          </a:p>
        </p:txBody>
      </p:sp>
      <p:sp>
        <p:nvSpPr>
          <p:cNvPr id="17" name="Text 14"/>
          <p:cNvSpPr/>
          <p:nvPr/>
        </p:nvSpPr>
        <p:spPr>
          <a:xfrm>
            <a:off x="782241" y="6762631"/>
            <a:ext cx="7579519" cy="625793"/>
          </a:xfrm>
          <a:prstGeom prst="rect">
            <a:avLst/>
          </a:prstGeom>
          <a:noFill/>
          <a:ln/>
        </p:spPr>
        <p:txBody>
          <a:bodyPr wrap="square" lIns="0" tIns="0" rIns="0" bIns="0" rtlCol="0" anchor="t"/>
          <a:lstStyle/>
          <a:p>
            <a:pPr algn="l" indent="0" marL="0">
              <a:lnSpc>
                <a:spcPts val="2450"/>
              </a:lnSpc>
              <a:buNone/>
            </a:pPr>
            <a:r>
              <a:rPr lang="en-US" sz="1500" dirty="0">
                <a:solidFill>
                  <a:srgbClr val="161613"/>
                </a:solidFill>
                <a:latin typeface="Inter" pitchFamily="34" charset="0"/>
                <a:ea typeface="Inter" pitchFamily="34" charset="-122"/>
                <a:cs typeface="Inter" pitchFamily="34" charset="-120"/>
              </a:rPr>
              <a:t>Advanced gradient-based optimization that iteratively improves instructions using feedback signals like accuracy or F1-score.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58860"/>
            <a:ext cx="7360206" cy="620078"/>
          </a:xfrm>
          <a:prstGeom prst="rect">
            <a:avLst/>
          </a:prstGeom>
          <a:noFill/>
          <a:ln/>
        </p:spPr>
        <p:txBody>
          <a:bodyPr wrap="none" lIns="0" tIns="0" rIns="0" bIns="0" rtlCol="0" anchor="t"/>
          <a:lstStyle/>
          <a:p>
            <a:pPr algn="l" indent="0" marL="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Production-Ready Applications</a:t>
            </a:r>
            <a:endParaRPr lang="en-US" sz="3900" dirty="0"/>
          </a:p>
        </p:txBody>
      </p:sp>
      <p:pic>
        <p:nvPicPr>
          <p:cNvPr id="3" name="Image 0" descr="preencoded.png">    </p:cNvPr>
          <p:cNvPicPr>
            <a:picLocks noChangeAspect="1"/>
          </p:cNvPicPr>
          <p:nvPr/>
        </p:nvPicPr>
        <p:blipFill>
          <a:blip r:embed="rId1"/>
          <a:stretch>
            <a:fillRect/>
          </a:stretch>
        </p:blipFill>
        <p:spPr>
          <a:xfrm>
            <a:off x="793790" y="2375773"/>
            <a:ext cx="3074670" cy="1900238"/>
          </a:xfrm>
          <a:prstGeom prst="rect">
            <a:avLst/>
          </a:prstGeom>
        </p:spPr>
      </p:pic>
      <p:sp>
        <p:nvSpPr>
          <p:cNvPr id="4" name="Text 1"/>
          <p:cNvSpPr/>
          <p:nvPr/>
        </p:nvSpPr>
        <p:spPr>
          <a:xfrm>
            <a:off x="793790" y="447436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Financial Services</a:t>
            </a:r>
            <a:endParaRPr lang="en-US" sz="2300" dirty="0"/>
          </a:p>
        </p:txBody>
      </p:sp>
      <p:sp>
        <p:nvSpPr>
          <p:cNvPr id="5" name="Text 2"/>
          <p:cNvSpPr/>
          <p:nvPr/>
        </p:nvSpPr>
        <p:spPr>
          <a:xfrm>
            <a:off x="793790" y="4965502"/>
            <a:ext cx="3074670" cy="1905238"/>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Banks use DSPy for automated report analysis, fraud detection, and compliance checking. Multi-chain reasoning ensures accuracy in high-stakes decisions.</a:t>
            </a:r>
            <a:endParaRPr lang="en-US" sz="1550" dirty="0"/>
          </a:p>
        </p:txBody>
      </p:sp>
      <p:pic>
        <p:nvPicPr>
          <p:cNvPr id="6" name="Image 1" descr="preencoded.png">    </p:cNvPr>
          <p:cNvPicPr>
            <a:picLocks noChangeAspect="1"/>
          </p:cNvPicPr>
          <p:nvPr/>
        </p:nvPicPr>
        <p:blipFill>
          <a:blip r:embed="rId2"/>
          <a:stretch>
            <a:fillRect/>
          </a:stretch>
        </p:blipFill>
        <p:spPr>
          <a:xfrm>
            <a:off x="4116467" y="2375773"/>
            <a:ext cx="3074670" cy="1900238"/>
          </a:xfrm>
          <a:prstGeom prst="rect">
            <a:avLst/>
          </a:prstGeom>
        </p:spPr>
      </p:pic>
      <p:sp>
        <p:nvSpPr>
          <p:cNvPr id="7" name="Text 3"/>
          <p:cNvSpPr/>
          <p:nvPr/>
        </p:nvSpPr>
        <p:spPr>
          <a:xfrm>
            <a:off x="4116467" y="447436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Healthcare</a:t>
            </a:r>
            <a:endParaRPr lang="en-US" sz="2300" dirty="0"/>
          </a:p>
        </p:txBody>
      </p:sp>
      <p:sp>
        <p:nvSpPr>
          <p:cNvPr id="8" name="Text 4"/>
          <p:cNvSpPr/>
          <p:nvPr/>
        </p:nvSpPr>
        <p:spPr>
          <a:xfrm>
            <a:off x="4116467" y="4965502"/>
            <a:ext cx="3074670" cy="1587698"/>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Medical institutions deploy DSPy for diagnostic support, research automation, and patient query handling with built-in safety constraints.</a:t>
            </a:r>
            <a:endParaRPr lang="en-US" sz="1550" dirty="0"/>
          </a:p>
        </p:txBody>
      </p:sp>
      <p:pic>
        <p:nvPicPr>
          <p:cNvPr id="9" name="Image 2" descr="preencoded.png">    </p:cNvPr>
          <p:cNvPicPr>
            <a:picLocks noChangeAspect="1"/>
          </p:cNvPicPr>
          <p:nvPr/>
        </p:nvPicPr>
        <p:blipFill>
          <a:blip r:embed="rId3"/>
          <a:stretch>
            <a:fillRect/>
          </a:stretch>
        </p:blipFill>
        <p:spPr>
          <a:xfrm>
            <a:off x="7439144" y="2375773"/>
            <a:ext cx="3074670" cy="1900238"/>
          </a:xfrm>
          <a:prstGeom prst="rect">
            <a:avLst/>
          </a:prstGeom>
        </p:spPr>
      </p:pic>
      <p:sp>
        <p:nvSpPr>
          <p:cNvPr id="10" name="Text 5"/>
          <p:cNvSpPr/>
          <p:nvPr/>
        </p:nvSpPr>
        <p:spPr>
          <a:xfrm>
            <a:off x="7439144" y="447436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E-commerce</a:t>
            </a:r>
            <a:endParaRPr lang="en-US" sz="2300" dirty="0"/>
          </a:p>
        </p:txBody>
      </p:sp>
      <p:sp>
        <p:nvSpPr>
          <p:cNvPr id="11" name="Text 6"/>
          <p:cNvSpPr/>
          <p:nvPr/>
        </p:nvSpPr>
        <p:spPr>
          <a:xfrm>
            <a:off x="7439144" y="4965502"/>
            <a:ext cx="3074670" cy="1587698"/>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Online retailers leverage DSPy for personalized recommendations, inventory management, and customer service automation at scale.</a:t>
            </a:r>
            <a:endParaRPr lang="en-US" sz="1550" dirty="0"/>
          </a:p>
        </p:txBody>
      </p:sp>
      <p:pic>
        <p:nvPicPr>
          <p:cNvPr id="12" name="Image 3" descr="preencoded.png">    </p:cNvPr>
          <p:cNvPicPr>
            <a:picLocks noChangeAspect="1"/>
          </p:cNvPicPr>
          <p:nvPr/>
        </p:nvPicPr>
        <p:blipFill>
          <a:blip r:embed="rId4"/>
          <a:stretch>
            <a:fillRect/>
          </a:stretch>
        </p:blipFill>
        <p:spPr>
          <a:xfrm>
            <a:off x="10761821" y="2375773"/>
            <a:ext cx="3074789" cy="1900357"/>
          </a:xfrm>
          <a:prstGeom prst="rect">
            <a:avLst/>
          </a:prstGeom>
        </p:spPr>
      </p:pic>
      <p:sp>
        <p:nvSpPr>
          <p:cNvPr id="13" name="Text 7"/>
          <p:cNvSpPr/>
          <p:nvPr/>
        </p:nvSpPr>
        <p:spPr>
          <a:xfrm>
            <a:off x="10761821" y="447448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61613"/>
                </a:solidFill>
                <a:latin typeface="DM Sans Medium" pitchFamily="34" charset="0"/>
                <a:ea typeface="DM Sans Medium" pitchFamily="34" charset="-122"/>
                <a:cs typeface="DM Sans Medium" pitchFamily="34" charset="-120"/>
              </a:rPr>
              <a:t>Legal Tech</a:t>
            </a:r>
            <a:endParaRPr lang="en-US" sz="2300" dirty="0"/>
          </a:p>
        </p:txBody>
      </p:sp>
      <p:sp>
        <p:nvSpPr>
          <p:cNvPr id="14" name="Text 8"/>
          <p:cNvSpPr/>
          <p:nvPr/>
        </p:nvSpPr>
        <p:spPr>
          <a:xfrm>
            <a:off x="10761821" y="4965621"/>
            <a:ext cx="3074789" cy="1587698"/>
          </a:xfrm>
          <a:prstGeom prst="rect">
            <a:avLst/>
          </a:prstGeom>
          <a:noFill/>
          <a:ln/>
        </p:spPr>
        <p:txBody>
          <a:bodyPr wrap="square" lIns="0" tIns="0" rIns="0" bIns="0" rtlCol="0" anchor="t"/>
          <a:lstStyle/>
          <a:p>
            <a:pPr algn="l" indent="0" marL="0">
              <a:lnSpc>
                <a:spcPts val="2500"/>
              </a:lnSpc>
              <a:buNone/>
            </a:pPr>
            <a:r>
              <a:rPr lang="en-US" sz="1550" dirty="0">
                <a:solidFill>
                  <a:srgbClr val="161613"/>
                </a:solidFill>
                <a:latin typeface="Inter" pitchFamily="34" charset="0"/>
                <a:ea typeface="Inter" pitchFamily="34" charset="-122"/>
                <a:cs typeface="Inter" pitchFamily="34" charset="-120"/>
              </a:rPr>
              <a:t>Law firms use DSPy for contract analysis, case research, and document review with programmatic validation ensuring compliance.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2025-09-16T20:18:35Z</dcterms:created>
  <dcterms:modified xsi:type="dcterms:W3CDTF">2025-09-16T20:18:35Z</dcterms:modified>
</cp:coreProperties>
</file>